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8" r:id="rId3"/>
    <p:sldId id="270" r:id="rId4"/>
    <p:sldId id="259" r:id="rId5"/>
    <p:sldId id="279" r:id="rId6"/>
    <p:sldId id="263" r:id="rId7"/>
    <p:sldId id="272" r:id="rId8"/>
    <p:sldId id="273" r:id="rId9"/>
    <p:sldId id="274" r:id="rId10"/>
    <p:sldId id="277" r:id="rId11"/>
    <p:sldId id="275" r:id="rId12"/>
    <p:sldId id="265" r:id="rId13"/>
    <p:sldId id="260" r:id="rId14"/>
    <p:sldId id="281" r:id="rId15"/>
    <p:sldId id="262" r:id="rId16"/>
    <p:sldId id="271" r:id="rId17"/>
    <p:sldId id="257" r:id="rId18"/>
    <p:sldId id="268" r:id="rId19"/>
    <p:sldId id="266" r:id="rId20"/>
    <p:sldId id="276" r:id="rId21"/>
    <p:sldId id="264" r:id="rId22"/>
    <p:sldId id="280"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7" d="100"/>
          <a:sy n="77"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https://xilin.homes/contact/"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5.png"/><Relationship Id="rId5" Type="http://schemas.openxmlformats.org/officeDocument/2006/relationships/hyperlink" Target="https://xilin.homes/contact/" TargetMode="External"/><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0D113-AC12-4E02-93C9-1701DED00F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CFF21BC-67F2-4B0C-BF68-49F9B4E2705F}">
      <dgm:prSet/>
      <dgm:spPr/>
      <dgm:t>
        <a:bodyPr/>
        <a:lstStyle/>
        <a:p>
          <a:r>
            <a:rPr lang="en-US"/>
            <a:t>Can be stacked with: </a:t>
          </a:r>
        </a:p>
      </dgm:t>
    </dgm:pt>
    <dgm:pt modelId="{5144335C-1084-4E8B-A431-9A12812E2FD9}" type="parTrans" cxnId="{4B96EBE9-E8D8-4FB6-95C5-65E9CB68FBC3}">
      <dgm:prSet/>
      <dgm:spPr/>
      <dgm:t>
        <a:bodyPr/>
        <a:lstStyle/>
        <a:p>
          <a:endParaRPr lang="en-US"/>
        </a:p>
      </dgm:t>
    </dgm:pt>
    <dgm:pt modelId="{35B99D67-3A15-468A-9042-5E1DCF7B7205}" type="sibTrans" cxnId="{4B96EBE9-E8D8-4FB6-95C5-65E9CB68FBC3}">
      <dgm:prSet/>
      <dgm:spPr/>
      <dgm:t>
        <a:bodyPr/>
        <a:lstStyle/>
        <a:p>
          <a:endParaRPr lang="en-US"/>
        </a:p>
      </dgm:t>
    </dgm:pt>
    <dgm:pt modelId="{AB2A7E4D-A643-4B62-88AB-4BEC78B6C419}">
      <dgm:prSet/>
      <dgm:spPr/>
      <dgm:t>
        <a:bodyPr/>
        <a:lstStyle/>
        <a:p>
          <a:r>
            <a:rPr lang="en-US"/>
            <a:t>Banks down payment assistance</a:t>
          </a:r>
        </a:p>
      </dgm:t>
    </dgm:pt>
    <dgm:pt modelId="{36FE5BB8-E7C7-4AD0-B1BE-8E6A1FF6BBC8}" type="parTrans" cxnId="{AB3F5D6F-2BCC-417D-BF93-2AA9BFC4EF65}">
      <dgm:prSet/>
      <dgm:spPr/>
      <dgm:t>
        <a:bodyPr/>
        <a:lstStyle/>
        <a:p>
          <a:endParaRPr lang="en-US"/>
        </a:p>
      </dgm:t>
    </dgm:pt>
    <dgm:pt modelId="{FD1E7E3F-2C70-46FB-9300-685BC1B5EA0F}" type="sibTrans" cxnId="{AB3F5D6F-2BCC-417D-BF93-2AA9BFC4EF65}">
      <dgm:prSet/>
      <dgm:spPr/>
      <dgm:t>
        <a:bodyPr/>
        <a:lstStyle/>
        <a:p>
          <a:endParaRPr lang="en-US"/>
        </a:p>
      </dgm:t>
    </dgm:pt>
    <dgm:pt modelId="{E78FC893-4512-493C-B316-2F2A2F566B80}">
      <dgm:prSet/>
      <dgm:spPr/>
      <dgm:t>
        <a:bodyPr/>
        <a:lstStyle/>
        <a:p>
          <a:r>
            <a:rPr lang="en-US"/>
            <a:t>IHDA down payment assistance</a:t>
          </a:r>
        </a:p>
      </dgm:t>
    </dgm:pt>
    <dgm:pt modelId="{14F326D8-A6A7-4597-8492-DDD104FD67D5}" type="parTrans" cxnId="{E45E0111-4053-458E-9A87-68691F92132B}">
      <dgm:prSet/>
      <dgm:spPr/>
      <dgm:t>
        <a:bodyPr/>
        <a:lstStyle/>
        <a:p>
          <a:endParaRPr lang="en-US"/>
        </a:p>
      </dgm:t>
    </dgm:pt>
    <dgm:pt modelId="{832E0424-6097-471A-8C8B-3DE1BD3128B3}" type="sibTrans" cxnId="{E45E0111-4053-458E-9A87-68691F92132B}">
      <dgm:prSet/>
      <dgm:spPr/>
      <dgm:t>
        <a:bodyPr/>
        <a:lstStyle/>
        <a:p>
          <a:endParaRPr lang="en-US"/>
        </a:p>
      </dgm:t>
    </dgm:pt>
    <dgm:pt modelId="{0598F226-A9DD-4C8E-B5F5-7DE0C85C0B93}">
      <dgm:prSet/>
      <dgm:spPr/>
      <dgm:t>
        <a:bodyPr/>
        <a:lstStyle/>
        <a:p>
          <a:r>
            <a:rPr lang="en-US"/>
            <a:t>Cannot be stacked with other counties that also run down payment assistance programs with HUD funding (Kane, DuPage, Kendall, or Will.)</a:t>
          </a:r>
        </a:p>
      </dgm:t>
    </dgm:pt>
    <dgm:pt modelId="{54D9C5AA-7D76-4C83-AF74-1C2A775193E2}" type="parTrans" cxnId="{FA026FF0-841F-403E-B873-B1D4490EB9A6}">
      <dgm:prSet/>
      <dgm:spPr/>
      <dgm:t>
        <a:bodyPr/>
        <a:lstStyle/>
        <a:p>
          <a:endParaRPr lang="en-US"/>
        </a:p>
      </dgm:t>
    </dgm:pt>
    <dgm:pt modelId="{10FF0AE6-04DC-4135-8481-C8F1D4AD0CD2}" type="sibTrans" cxnId="{FA026FF0-841F-403E-B873-B1D4490EB9A6}">
      <dgm:prSet/>
      <dgm:spPr/>
      <dgm:t>
        <a:bodyPr/>
        <a:lstStyle/>
        <a:p>
          <a:endParaRPr lang="en-US"/>
        </a:p>
      </dgm:t>
    </dgm:pt>
    <dgm:pt modelId="{E1083E3D-1D55-4B82-8EFD-C646779DC660}">
      <dgm:prSet/>
      <dgm:spPr/>
      <dgm:t>
        <a:bodyPr/>
        <a:lstStyle/>
        <a:p>
          <a:r>
            <a:rPr lang="en-US" dirty="0"/>
            <a:t>Funds provided based on need. If applicant is at 30% on the front ratio of DTI without assistance. They are already paying an affordable payment.</a:t>
          </a:r>
        </a:p>
      </dgm:t>
    </dgm:pt>
    <dgm:pt modelId="{508E3B41-CD53-4E80-94E4-96A0D23D1A15}" type="parTrans" cxnId="{84463297-0B69-4559-ACD1-0EB97687E6AB}">
      <dgm:prSet/>
      <dgm:spPr/>
      <dgm:t>
        <a:bodyPr/>
        <a:lstStyle/>
        <a:p>
          <a:endParaRPr lang="en-US"/>
        </a:p>
      </dgm:t>
    </dgm:pt>
    <dgm:pt modelId="{17D487E8-19CD-4AE2-8728-4456A84469C0}" type="sibTrans" cxnId="{84463297-0B69-4559-ACD1-0EB97687E6AB}">
      <dgm:prSet/>
      <dgm:spPr/>
      <dgm:t>
        <a:bodyPr/>
        <a:lstStyle/>
        <a:p>
          <a:endParaRPr lang="en-US"/>
        </a:p>
      </dgm:t>
    </dgm:pt>
    <dgm:pt modelId="{CBB5F7D4-27B0-4BF8-A1E0-B3C22B0F1A48}" type="pres">
      <dgm:prSet presAssocID="{1140D113-AC12-4E02-93C9-1701DED00FC4}" presName="Name0" presStyleCnt="0">
        <dgm:presLayoutVars>
          <dgm:dir/>
          <dgm:animLvl val="lvl"/>
          <dgm:resizeHandles val="exact"/>
        </dgm:presLayoutVars>
      </dgm:prSet>
      <dgm:spPr/>
    </dgm:pt>
    <dgm:pt modelId="{F2F5F5EF-0364-4B2F-8C8B-A23D7D3EF1F3}" type="pres">
      <dgm:prSet presAssocID="{9CFF21BC-67F2-4B0C-BF68-49F9B4E2705F}" presName="composite" presStyleCnt="0"/>
      <dgm:spPr/>
    </dgm:pt>
    <dgm:pt modelId="{D442DC94-DA4F-46F0-A19A-B4281DAF52D4}" type="pres">
      <dgm:prSet presAssocID="{9CFF21BC-67F2-4B0C-BF68-49F9B4E2705F}" presName="parTx" presStyleLbl="alignNode1" presStyleIdx="0" presStyleCnt="2">
        <dgm:presLayoutVars>
          <dgm:chMax val="0"/>
          <dgm:chPref val="0"/>
          <dgm:bulletEnabled val="1"/>
        </dgm:presLayoutVars>
      </dgm:prSet>
      <dgm:spPr/>
    </dgm:pt>
    <dgm:pt modelId="{44EB6C2D-F5A4-4125-8C6E-C18EF2AA5CC8}" type="pres">
      <dgm:prSet presAssocID="{9CFF21BC-67F2-4B0C-BF68-49F9B4E2705F}" presName="desTx" presStyleLbl="alignAccFollowNode1" presStyleIdx="0" presStyleCnt="2">
        <dgm:presLayoutVars>
          <dgm:bulletEnabled val="1"/>
        </dgm:presLayoutVars>
      </dgm:prSet>
      <dgm:spPr/>
    </dgm:pt>
    <dgm:pt modelId="{E760AC12-47CA-46F3-9046-D9DB60219BEB}" type="pres">
      <dgm:prSet presAssocID="{35B99D67-3A15-468A-9042-5E1DCF7B7205}" presName="space" presStyleCnt="0"/>
      <dgm:spPr/>
    </dgm:pt>
    <dgm:pt modelId="{90558121-1AF6-4AB4-AB46-86B9AADC5409}" type="pres">
      <dgm:prSet presAssocID="{0598F226-A9DD-4C8E-B5F5-7DE0C85C0B93}" presName="composite" presStyleCnt="0"/>
      <dgm:spPr/>
    </dgm:pt>
    <dgm:pt modelId="{897A9947-3BB4-42E8-BCF5-CCCC8F5D88F0}" type="pres">
      <dgm:prSet presAssocID="{0598F226-A9DD-4C8E-B5F5-7DE0C85C0B93}" presName="parTx" presStyleLbl="alignNode1" presStyleIdx="1" presStyleCnt="2">
        <dgm:presLayoutVars>
          <dgm:chMax val="0"/>
          <dgm:chPref val="0"/>
          <dgm:bulletEnabled val="1"/>
        </dgm:presLayoutVars>
      </dgm:prSet>
      <dgm:spPr/>
    </dgm:pt>
    <dgm:pt modelId="{DBB4431E-E057-463E-9676-E2D726B1452B}" type="pres">
      <dgm:prSet presAssocID="{0598F226-A9DD-4C8E-B5F5-7DE0C85C0B93}" presName="desTx" presStyleLbl="alignAccFollowNode1" presStyleIdx="1" presStyleCnt="2">
        <dgm:presLayoutVars>
          <dgm:bulletEnabled val="1"/>
        </dgm:presLayoutVars>
      </dgm:prSet>
      <dgm:spPr/>
    </dgm:pt>
  </dgm:ptLst>
  <dgm:cxnLst>
    <dgm:cxn modelId="{CF38610B-ADFE-4078-95DA-C4F3E3D99180}" type="presOf" srcId="{1140D113-AC12-4E02-93C9-1701DED00FC4}" destId="{CBB5F7D4-27B0-4BF8-A1E0-B3C22B0F1A48}" srcOrd="0" destOrd="0" presId="urn:microsoft.com/office/officeart/2005/8/layout/hList1"/>
    <dgm:cxn modelId="{E45E0111-4053-458E-9A87-68691F92132B}" srcId="{9CFF21BC-67F2-4B0C-BF68-49F9B4E2705F}" destId="{E78FC893-4512-493C-B316-2F2A2F566B80}" srcOrd="1" destOrd="0" parTransId="{14F326D8-A6A7-4597-8492-DDD104FD67D5}" sibTransId="{832E0424-6097-471A-8C8B-3DE1BD3128B3}"/>
    <dgm:cxn modelId="{D1A5F817-6DEA-4BCD-82E6-BCD8FC510284}" type="presOf" srcId="{AB2A7E4D-A643-4B62-88AB-4BEC78B6C419}" destId="{44EB6C2D-F5A4-4125-8C6E-C18EF2AA5CC8}" srcOrd="0" destOrd="0" presId="urn:microsoft.com/office/officeart/2005/8/layout/hList1"/>
    <dgm:cxn modelId="{AB3F5D6F-2BCC-417D-BF93-2AA9BFC4EF65}" srcId="{9CFF21BC-67F2-4B0C-BF68-49F9B4E2705F}" destId="{AB2A7E4D-A643-4B62-88AB-4BEC78B6C419}" srcOrd="0" destOrd="0" parTransId="{36FE5BB8-E7C7-4AD0-B1BE-8E6A1FF6BBC8}" sibTransId="{FD1E7E3F-2C70-46FB-9300-685BC1B5EA0F}"/>
    <dgm:cxn modelId="{12DB5A50-7E7B-4482-8FC9-778CE1B27012}" type="presOf" srcId="{9CFF21BC-67F2-4B0C-BF68-49F9B4E2705F}" destId="{D442DC94-DA4F-46F0-A19A-B4281DAF52D4}" srcOrd="0" destOrd="0" presId="urn:microsoft.com/office/officeart/2005/8/layout/hList1"/>
    <dgm:cxn modelId="{2847DC8B-080A-485B-9394-4340AB5F2E21}" type="presOf" srcId="{E1083E3D-1D55-4B82-8EFD-C646779DC660}" destId="{DBB4431E-E057-463E-9676-E2D726B1452B}" srcOrd="0" destOrd="0" presId="urn:microsoft.com/office/officeart/2005/8/layout/hList1"/>
    <dgm:cxn modelId="{84463297-0B69-4559-ACD1-0EB97687E6AB}" srcId="{0598F226-A9DD-4C8E-B5F5-7DE0C85C0B93}" destId="{E1083E3D-1D55-4B82-8EFD-C646779DC660}" srcOrd="0" destOrd="0" parTransId="{508E3B41-CD53-4E80-94E4-96A0D23D1A15}" sibTransId="{17D487E8-19CD-4AE2-8728-4456A84469C0}"/>
    <dgm:cxn modelId="{64103FAA-0AC1-4DFB-AEF5-8979BA36AADA}" type="presOf" srcId="{E78FC893-4512-493C-B316-2F2A2F566B80}" destId="{44EB6C2D-F5A4-4125-8C6E-C18EF2AA5CC8}" srcOrd="0" destOrd="1" presId="urn:microsoft.com/office/officeart/2005/8/layout/hList1"/>
    <dgm:cxn modelId="{6DFD32D6-AB39-4BEF-97C5-D0DAA9E3C70B}" type="presOf" srcId="{0598F226-A9DD-4C8E-B5F5-7DE0C85C0B93}" destId="{897A9947-3BB4-42E8-BCF5-CCCC8F5D88F0}" srcOrd="0" destOrd="0" presId="urn:microsoft.com/office/officeart/2005/8/layout/hList1"/>
    <dgm:cxn modelId="{4B96EBE9-E8D8-4FB6-95C5-65E9CB68FBC3}" srcId="{1140D113-AC12-4E02-93C9-1701DED00FC4}" destId="{9CFF21BC-67F2-4B0C-BF68-49F9B4E2705F}" srcOrd="0" destOrd="0" parTransId="{5144335C-1084-4E8B-A431-9A12812E2FD9}" sibTransId="{35B99D67-3A15-468A-9042-5E1DCF7B7205}"/>
    <dgm:cxn modelId="{FA026FF0-841F-403E-B873-B1D4490EB9A6}" srcId="{1140D113-AC12-4E02-93C9-1701DED00FC4}" destId="{0598F226-A9DD-4C8E-B5F5-7DE0C85C0B93}" srcOrd="1" destOrd="0" parTransId="{54D9C5AA-7D76-4C83-AF74-1C2A775193E2}" sibTransId="{10FF0AE6-04DC-4135-8481-C8F1D4AD0CD2}"/>
    <dgm:cxn modelId="{0260E51B-D8C3-4CD6-97D9-3E3EAA4C09B8}" type="presParOf" srcId="{CBB5F7D4-27B0-4BF8-A1E0-B3C22B0F1A48}" destId="{F2F5F5EF-0364-4B2F-8C8B-A23D7D3EF1F3}" srcOrd="0" destOrd="0" presId="urn:microsoft.com/office/officeart/2005/8/layout/hList1"/>
    <dgm:cxn modelId="{6857B4AE-6372-45CA-8728-5CFF03B1E2EA}" type="presParOf" srcId="{F2F5F5EF-0364-4B2F-8C8B-A23D7D3EF1F3}" destId="{D442DC94-DA4F-46F0-A19A-B4281DAF52D4}" srcOrd="0" destOrd="0" presId="urn:microsoft.com/office/officeart/2005/8/layout/hList1"/>
    <dgm:cxn modelId="{ACA02DA7-9223-4865-B0BE-D3ABAEB24A77}" type="presParOf" srcId="{F2F5F5EF-0364-4B2F-8C8B-A23D7D3EF1F3}" destId="{44EB6C2D-F5A4-4125-8C6E-C18EF2AA5CC8}" srcOrd="1" destOrd="0" presId="urn:microsoft.com/office/officeart/2005/8/layout/hList1"/>
    <dgm:cxn modelId="{3E7340EB-215D-4265-9913-B58E4999659D}" type="presParOf" srcId="{CBB5F7D4-27B0-4BF8-A1E0-B3C22B0F1A48}" destId="{E760AC12-47CA-46F3-9046-D9DB60219BEB}" srcOrd="1" destOrd="0" presId="urn:microsoft.com/office/officeart/2005/8/layout/hList1"/>
    <dgm:cxn modelId="{1EC974EE-3A6B-4DEA-AE86-CFCA2A2CE05F}" type="presParOf" srcId="{CBB5F7D4-27B0-4BF8-A1E0-B3C22B0F1A48}" destId="{90558121-1AF6-4AB4-AB46-86B9AADC5409}" srcOrd="2" destOrd="0" presId="urn:microsoft.com/office/officeart/2005/8/layout/hList1"/>
    <dgm:cxn modelId="{11E752CB-79D8-44BF-97D3-190C32B6AC6C}" type="presParOf" srcId="{90558121-1AF6-4AB4-AB46-86B9AADC5409}" destId="{897A9947-3BB4-42E8-BCF5-CCCC8F5D88F0}" srcOrd="0" destOrd="0" presId="urn:microsoft.com/office/officeart/2005/8/layout/hList1"/>
    <dgm:cxn modelId="{F4D3D084-8E1A-443F-8DBB-31E991F4B273}" type="presParOf" srcId="{90558121-1AF6-4AB4-AB46-86B9AADC5409}" destId="{DBB4431E-E057-463E-9676-E2D726B1452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709E-F5AD-47E9-A51D-B7DC49B2275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99830650-5D93-4297-BB39-A816A9ED0075}">
      <dgm:prSet custT="1"/>
      <dgm:spPr/>
      <dgm:t>
        <a:bodyPr/>
        <a:lstStyle/>
        <a:p>
          <a:r>
            <a:rPr lang="en-US" sz="3200" dirty="0"/>
            <a:t>Deferred Loan for 30% AMI - 80% AMI - Federal funding source.</a:t>
          </a:r>
        </a:p>
      </dgm:t>
    </dgm:pt>
    <dgm:pt modelId="{D7541159-0F04-4FBF-BDD0-073CF07AEDAF}" type="parTrans" cxnId="{24EA7DFC-78D3-44AD-B06F-49B1B9EFC04F}">
      <dgm:prSet/>
      <dgm:spPr/>
      <dgm:t>
        <a:bodyPr/>
        <a:lstStyle/>
        <a:p>
          <a:endParaRPr lang="en-US" sz="2000"/>
        </a:p>
      </dgm:t>
    </dgm:pt>
    <dgm:pt modelId="{E20DDFF1-201D-4569-BFE3-48C67F491A6D}" type="sibTrans" cxnId="{24EA7DFC-78D3-44AD-B06F-49B1B9EFC04F}">
      <dgm:prSet/>
      <dgm:spPr/>
      <dgm:t>
        <a:bodyPr/>
        <a:lstStyle/>
        <a:p>
          <a:endParaRPr lang="en-US" sz="2000"/>
        </a:p>
      </dgm:t>
    </dgm:pt>
    <dgm:pt modelId="{89BF2411-C676-49B5-BBE2-AFF7E1417208}">
      <dgm:prSet custT="1"/>
      <dgm:spPr/>
      <dgm:t>
        <a:bodyPr/>
        <a:lstStyle/>
        <a:p>
          <a:r>
            <a:rPr lang="en-US" sz="1800"/>
            <a:t>NSPIRE home inspection required.</a:t>
          </a:r>
        </a:p>
      </dgm:t>
    </dgm:pt>
    <dgm:pt modelId="{4C8D99B1-093E-49D3-903B-2C161A5EAA23}" type="parTrans" cxnId="{5320A372-6FA6-478F-BF62-D182D415F018}">
      <dgm:prSet/>
      <dgm:spPr/>
      <dgm:t>
        <a:bodyPr/>
        <a:lstStyle/>
        <a:p>
          <a:endParaRPr lang="en-US" sz="2000"/>
        </a:p>
      </dgm:t>
    </dgm:pt>
    <dgm:pt modelId="{0A2BCCE6-1FB6-42CF-AEE2-8ACF4353833B}" type="sibTrans" cxnId="{5320A372-6FA6-478F-BF62-D182D415F018}">
      <dgm:prSet/>
      <dgm:spPr/>
      <dgm:t>
        <a:bodyPr/>
        <a:lstStyle/>
        <a:p>
          <a:endParaRPr lang="en-US" sz="2000"/>
        </a:p>
      </dgm:t>
    </dgm:pt>
    <dgm:pt modelId="{B9B8BDC2-D6E0-4D8A-9454-D85FC5A64E47}">
      <dgm:prSet custT="1"/>
      <dgm:spPr/>
      <dgm:t>
        <a:bodyPr/>
        <a:lstStyle/>
        <a:p>
          <a:r>
            <a:rPr lang="en-US" sz="1800" dirty="0"/>
            <a:t>Homebuyer Counseling Required.</a:t>
          </a:r>
        </a:p>
      </dgm:t>
    </dgm:pt>
    <dgm:pt modelId="{12BF96B6-1071-4CEB-817F-B3A04531F3CF}" type="parTrans" cxnId="{8984F86E-978B-4559-8661-2922D89EA98E}">
      <dgm:prSet/>
      <dgm:spPr/>
      <dgm:t>
        <a:bodyPr/>
        <a:lstStyle/>
        <a:p>
          <a:endParaRPr lang="en-US" sz="2000"/>
        </a:p>
      </dgm:t>
    </dgm:pt>
    <dgm:pt modelId="{1801CBBD-A302-4BF7-8747-A66365ABEA75}" type="sibTrans" cxnId="{8984F86E-978B-4559-8661-2922D89EA98E}">
      <dgm:prSet/>
      <dgm:spPr/>
      <dgm:t>
        <a:bodyPr/>
        <a:lstStyle/>
        <a:p>
          <a:endParaRPr lang="en-US" sz="2000"/>
        </a:p>
      </dgm:t>
    </dgm:pt>
    <dgm:pt modelId="{1590F449-7947-40DE-A2ED-5F6688D43E6F}">
      <dgm:prSet custT="1"/>
      <dgm:spPr/>
      <dgm:t>
        <a:bodyPr/>
        <a:lstStyle/>
        <a:p>
          <a:r>
            <a:rPr lang="en-US" sz="1800" dirty="0"/>
            <a:t>25% - 35% / 43% DTI. With compensating factors can go higher.</a:t>
          </a:r>
        </a:p>
      </dgm:t>
    </dgm:pt>
    <dgm:pt modelId="{18DC71BD-319E-46DC-8F15-67B229E43C5B}" type="parTrans" cxnId="{694F3E57-60A3-44A5-ABB4-E26387FD5256}">
      <dgm:prSet/>
      <dgm:spPr/>
      <dgm:t>
        <a:bodyPr/>
        <a:lstStyle/>
        <a:p>
          <a:endParaRPr lang="en-US" sz="2000"/>
        </a:p>
      </dgm:t>
    </dgm:pt>
    <dgm:pt modelId="{2541AC69-3425-4050-BDA7-02318A1D3755}" type="sibTrans" cxnId="{694F3E57-60A3-44A5-ABB4-E26387FD5256}">
      <dgm:prSet/>
      <dgm:spPr/>
      <dgm:t>
        <a:bodyPr/>
        <a:lstStyle/>
        <a:p>
          <a:endParaRPr lang="en-US" sz="2000"/>
        </a:p>
      </dgm:t>
    </dgm:pt>
    <dgm:pt modelId="{E51D8DF0-A795-4827-AB46-A50CBD250B96}">
      <dgm:prSet custT="1"/>
      <dgm:spPr/>
      <dgm:t>
        <a:bodyPr/>
        <a:lstStyle/>
        <a:p>
          <a:r>
            <a:rPr lang="en-US" sz="1800" dirty="0"/>
            <a:t>Maximum purchase prices.</a:t>
          </a:r>
        </a:p>
      </dgm:t>
    </dgm:pt>
    <dgm:pt modelId="{A46BEE75-2DA6-4885-9AC1-F4BB1F473196}" type="parTrans" cxnId="{7C84A149-1D4E-4EF2-A236-8EA54D78A63C}">
      <dgm:prSet/>
      <dgm:spPr/>
      <dgm:t>
        <a:bodyPr/>
        <a:lstStyle/>
        <a:p>
          <a:endParaRPr lang="en-US" sz="2000"/>
        </a:p>
      </dgm:t>
    </dgm:pt>
    <dgm:pt modelId="{910959EB-3DA2-459C-BAD7-50267B40D655}" type="sibTrans" cxnId="{7C84A149-1D4E-4EF2-A236-8EA54D78A63C}">
      <dgm:prSet/>
      <dgm:spPr/>
      <dgm:t>
        <a:bodyPr/>
        <a:lstStyle/>
        <a:p>
          <a:endParaRPr lang="en-US" sz="2000"/>
        </a:p>
      </dgm:t>
    </dgm:pt>
    <dgm:pt modelId="{0EF166AA-D612-42C7-8C14-201AEDF49C41}">
      <dgm:prSet custT="1"/>
      <dgm:spPr/>
      <dgm:t>
        <a:bodyPr/>
        <a:lstStyle/>
        <a:p>
          <a:r>
            <a:rPr lang="en-US" sz="3200" dirty="0"/>
            <a:t>Deferred Loan for 80% AMI - 120% AMI - City funding source.</a:t>
          </a:r>
        </a:p>
      </dgm:t>
    </dgm:pt>
    <dgm:pt modelId="{34635FE4-8A96-427C-A11F-862C127CCDF9}" type="parTrans" cxnId="{CDFB1EC3-14CB-4545-91A6-17EC219503E7}">
      <dgm:prSet/>
      <dgm:spPr/>
      <dgm:t>
        <a:bodyPr/>
        <a:lstStyle/>
        <a:p>
          <a:endParaRPr lang="en-US" sz="2000"/>
        </a:p>
      </dgm:t>
    </dgm:pt>
    <dgm:pt modelId="{2F6560B3-4EB5-4D58-97B6-F5C69C3EB9EA}" type="sibTrans" cxnId="{CDFB1EC3-14CB-4545-91A6-17EC219503E7}">
      <dgm:prSet/>
      <dgm:spPr/>
      <dgm:t>
        <a:bodyPr/>
        <a:lstStyle/>
        <a:p>
          <a:endParaRPr lang="en-US" sz="2000"/>
        </a:p>
      </dgm:t>
    </dgm:pt>
    <dgm:pt modelId="{CD1F3DE4-0F0B-499A-A8DB-4196C0661A77}">
      <dgm:prSet custT="1"/>
      <dgm:spPr/>
      <dgm:t>
        <a:bodyPr/>
        <a:lstStyle/>
        <a:p>
          <a:r>
            <a:rPr lang="en-US" sz="1800"/>
            <a:t>Standard home inspection.</a:t>
          </a:r>
        </a:p>
      </dgm:t>
    </dgm:pt>
    <dgm:pt modelId="{CA3F7CA4-D99E-4F3D-B96F-31781538F084}" type="parTrans" cxnId="{4AAE76E4-0983-4563-AD79-D88247BCC64E}">
      <dgm:prSet/>
      <dgm:spPr/>
      <dgm:t>
        <a:bodyPr/>
        <a:lstStyle/>
        <a:p>
          <a:endParaRPr lang="en-US" sz="2000"/>
        </a:p>
      </dgm:t>
    </dgm:pt>
    <dgm:pt modelId="{30823352-6AB8-4C6F-A443-C8308EF9921B}" type="sibTrans" cxnId="{4AAE76E4-0983-4563-AD79-D88247BCC64E}">
      <dgm:prSet/>
      <dgm:spPr/>
      <dgm:t>
        <a:bodyPr/>
        <a:lstStyle/>
        <a:p>
          <a:endParaRPr lang="en-US" sz="2000"/>
        </a:p>
      </dgm:t>
    </dgm:pt>
    <dgm:pt modelId="{6EC67FCF-771F-4154-9A3D-AC4F9C71D234}">
      <dgm:prSet custT="1"/>
      <dgm:spPr/>
      <dgm:t>
        <a:bodyPr/>
        <a:lstStyle/>
        <a:p>
          <a:r>
            <a:rPr lang="en-US" sz="1800"/>
            <a:t>Homebuyer Counseling Required.</a:t>
          </a:r>
        </a:p>
      </dgm:t>
    </dgm:pt>
    <dgm:pt modelId="{4A0A76E1-44D8-4702-9C52-14F0AF1ED8B5}" type="parTrans" cxnId="{85480264-AF96-4897-B84A-C20698C1585C}">
      <dgm:prSet/>
      <dgm:spPr/>
      <dgm:t>
        <a:bodyPr/>
        <a:lstStyle/>
        <a:p>
          <a:endParaRPr lang="en-US" sz="2000"/>
        </a:p>
      </dgm:t>
    </dgm:pt>
    <dgm:pt modelId="{23AADE76-3C25-4DD0-AAB8-7E8D09195FD4}" type="sibTrans" cxnId="{85480264-AF96-4897-B84A-C20698C1585C}">
      <dgm:prSet/>
      <dgm:spPr/>
      <dgm:t>
        <a:bodyPr/>
        <a:lstStyle/>
        <a:p>
          <a:endParaRPr lang="en-US" sz="2000"/>
        </a:p>
      </dgm:t>
    </dgm:pt>
    <dgm:pt modelId="{4D918FF7-2254-48D6-936E-312FD0A2CEE2}">
      <dgm:prSet custT="1"/>
      <dgm:spPr/>
      <dgm:t>
        <a:bodyPr/>
        <a:lstStyle/>
        <a:p>
          <a:r>
            <a:rPr lang="en-US" sz="1800" dirty="0"/>
            <a:t>25% - 35% / 43% DTI. With compensating factors can go higher.</a:t>
          </a:r>
        </a:p>
      </dgm:t>
    </dgm:pt>
    <dgm:pt modelId="{D98193E3-9C29-43E0-AFD0-D1B14FE8D4D5}" type="parTrans" cxnId="{DC830C53-D77F-43BA-BEAB-9B9A13BB6EFC}">
      <dgm:prSet/>
      <dgm:spPr/>
      <dgm:t>
        <a:bodyPr/>
        <a:lstStyle/>
        <a:p>
          <a:endParaRPr lang="en-US" sz="2000"/>
        </a:p>
      </dgm:t>
    </dgm:pt>
    <dgm:pt modelId="{C720ACC1-3E90-4774-95C5-6864FDD810C7}" type="sibTrans" cxnId="{DC830C53-D77F-43BA-BEAB-9B9A13BB6EFC}">
      <dgm:prSet/>
      <dgm:spPr/>
      <dgm:t>
        <a:bodyPr/>
        <a:lstStyle/>
        <a:p>
          <a:endParaRPr lang="en-US" sz="2000"/>
        </a:p>
      </dgm:t>
    </dgm:pt>
    <dgm:pt modelId="{75D4815E-E0CA-49F8-B966-6734E8E6879C}">
      <dgm:prSet custT="1"/>
      <dgm:spPr/>
      <dgm:t>
        <a:bodyPr/>
        <a:lstStyle/>
        <a:p>
          <a:r>
            <a:rPr lang="en-US" sz="1800" dirty="0"/>
            <a:t>No maximum purchase prices.</a:t>
          </a:r>
        </a:p>
      </dgm:t>
    </dgm:pt>
    <dgm:pt modelId="{8AEDB048-4071-4D46-A96B-3FA0535C5B51}" type="parTrans" cxnId="{65EB4793-47F2-4016-8481-065C3BB2F6C4}">
      <dgm:prSet/>
      <dgm:spPr/>
      <dgm:t>
        <a:bodyPr/>
        <a:lstStyle/>
        <a:p>
          <a:endParaRPr lang="en-US" sz="2000"/>
        </a:p>
      </dgm:t>
    </dgm:pt>
    <dgm:pt modelId="{573C4CAE-76BC-47F0-8BEB-FFF307C60122}" type="sibTrans" cxnId="{65EB4793-47F2-4016-8481-065C3BB2F6C4}">
      <dgm:prSet/>
      <dgm:spPr/>
      <dgm:t>
        <a:bodyPr/>
        <a:lstStyle/>
        <a:p>
          <a:endParaRPr lang="en-US" sz="2000"/>
        </a:p>
      </dgm:t>
    </dgm:pt>
    <dgm:pt modelId="{EFFED69D-5B6D-49F0-8723-A76ABB32DC8B}">
      <dgm:prSet custT="1"/>
      <dgm:spPr/>
      <dgm:t>
        <a:bodyPr/>
        <a:lstStyle/>
        <a:p>
          <a:r>
            <a:rPr lang="en-US" sz="1800" dirty="0"/>
            <a:t>Can be combined with Closing Costs Grant and Home Repairs Grant.</a:t>
          </a:r>
        </a:p>
      </dgm:t>
    </dgm:pt>
    <dgm:pt modelId="{7CAC10DC-A170-4B1E-89EB-8AD6EE6133BF}" type="parTrans" cxnId="{C91920E0-BECB-4649-8B24-316F9715A82E}">
      <dgm:prSet/>
      <dgm:spPr/>
      <dgm:t>
        <a:bodyPr/>
        <a:lstStyle/>
        <a:p>
          <a:endParaRPr lang="en-US" sz="2000"/>
        </a:p>
      </dgm:t>
    </dgm:pt>
    <dgm:pt modelId="{2C34465B-45C3-47F8-8BF5-AFD815EA8A62}" type="sibTrans" cxnId="{C91920E0-BECB-4649-8B24-316F9715A82E}">
      <dgm:prSet/>
      <dgm:spPr/>
      <dgm:t>
        <a:bodyPr/>
        <a:lstStyle/>
        <a:p>
          <a:endParaRPr lang="en-US" sz="2000"/>
        </a:p>
      </dgm:t>
    </dgm:pt>
    <dgm:pt modelId="{8D95D985-03ED-423D-90F4-26B5A5FF631E}">
      <dgm:prSet custT="1"/>
      <dgm:spPr/>
      <dgm:t>
        <a:bodyPr/>
        <a:lstStyle/>
        <a:p>
          <a:r>
            <a:rPr lang="en-US" sz="1800" dirty="0"/>
            <a:t>Can be combined with Home Repairs Grant.</a:t>
          </a:r>
        </a:p>
      </dgm:t>
    </dgm:pt>
    <dgm:pt modelId="{CB97E1A7-5B43-46A1-BBE7-4E30634F8ECA}" type="parTrans" cxnId="{45B45486-D4BB-4A75-B350-EFDAF12CBCD9}">
      <dgm:prSet/>
      <dgm:spPr/>
      <dgm:t>
        <a:bodyPr/>
        <a:lstStyle/>
        <a:p>
          <a:endParaRPr lang="en-US" sz="2000"/>
        </a:p>
      </dgm:t>
    </dgm:pt>
    <dgm:pt modelId="{78A69D43-C275-4FA9-9311-B5E996F7816E}" type="sibTrans" cxnId="{45B45486-D4BB-4A75-B350-EFDAF12CBCD9}">
      <dgm:prSet/>
      <dgm:spPr/>
      <dgm:t>
        <a:bodyPr/>
        <a:lstStyle/>
        <a:p>
          <a:endParaRPr lang="en-US" sz="2000"/>
        </a:p>
      </dgm:t>
    </dgm:pt>
    <dgm:pt modelId="{F8066D24-F70F-420F-892E-C1FDC34DE763}" type="pres">
      <dgm:prSet presAssocID="{B4B9709E-F5AD-47E9-A51D-B7DC49B2275B}" presName="Name0" presStyleCnt="0">
        <dgm:presLayoutVars>
          <dgm:dir/>
          <dgm:animLvl val="lvl"/>
          <dgm:resizeHandles val="exact"/>
        </dgm:presLayoutVars>
      </dgm:prSet>
      <dgm:spPr/>
    </dgm:pt>
    <dgm:pt modelId="{834180D5-A956-4418-ADDF-FB7A0CD5856E}" type="pres">
      <dgm:prSet presAssocID="{99830650-5D93-4297-BB39-A816A9ED0075}" presName="linNode" presStyleCnt="0"/>
      <dgm:spPr/>
    </dgm:pt>
    <dgm:pt modelId="{E24D5ACE-87C4-43F8-A9AB-4BDC48F336AA}" type="pres">
      <dgm:prSet presAssocID="{99830650-5D93-4297-BB39-A816A9ED0075}" presName="parentText" presStyleLbl="node1" presStyleIdx="0" presStyleCnt="2">
        <dgm:presLayoutVars>
          <dgm:chMax val="1"/>
          <dgm:bulletEnabled val="1"/>
        </dgm:presLayoutVars>
      </dgm:prSet>
      <dgm:spPr/>
    </dgm:pt>
    <dgm:pt modelId="{0A3D5B1C-741E-41FF-A16F-98D5AB50D7BE}" type="pres">
      <dgm:prSet presAssocID="{99830650-5D93-4297-BB39-A816A9ED0075}" presName="descendantText" presStyleLbl="alignAccFollowNode1" presStyleIdx="0" presStyleCnt="2" custLinFactNeighborX="505" custLinFactNeighborY="-736">
        <dgm:presLayoutVars>
          <dgm:bulletEnabled val="1"/>
        </dgm:presLayoutVars>
      </dgm:prSet>
      <dgm:spPr/>
    </dgm:pt>
    <dgm:pt modelId="{F00779FA-3231-4BF1-BDE2-7BA086E649D2}" type="pres">
      <dgm:prSet presAssocID="{E20DDFF1-201D-4569-BFE3-48C67F491A6D}" presName="sp" presStyleCnt="0"/>
      <dgm:spPr/>
    </dgm:pt>
    <dgm:pt modelId="{A5B0F25E-8108-4531-8455-C888DA1CD4DD}" type="pres">
      <dgm:prSet presAssocID="{0EF166AA-D612-42C7-8C14-201AEDF49C41}" presName="linNode" presStyleCnt="0"/>
      <dgm:spPr/>
    </dgm:pt>
    <dgm:pt modelId="{378A0F80-5C4D-4437-A83A-1A6BAC7C48E8}" type="pres">
      <dgm:prSet presAssocID="{0EF166AA-D612-42C7-8C14-201AEDF49C41}" presName="parentText" presStyleLbl="node1" presStyleIdx="1" presStyleCnt="2">
        <dgm:presLayoutVars>
          <dgm:chMax val="1"/>
          <dgm:bulletEnabled val="1"/>
        </dgm:presLayoutVars>
      </dgm:prSet>
      <dgm:spPr/>
    </dgm:pt>
    <dgm:pt modelId="{52D71836-048C-4D26-98B1-1C2FCCA268B3}" type="pres">
      <dgm:prSet presAssocID="{0EF166AA-D612-42C7-8C14-201AEDF49C41}" presName="descendantText" presStyleLbl="alignAccFollowNode1" presStyleIdx="1" presStyleCnt="2">
        <dgm:presLayoutVars>
          <dgm:bulletEnabled val="1"/>
        </dgm:presLayoutVars>
      </dgm:prSet>
      <dgm:spPr/>
    </dgm:pt>
  </dgm:ptLst>
  <dgm:cxnLst>
    <dgm:cxn modelId="{ADF20208-E551-476C-9A3D-190E5074FF5B}" type="presOf" srcId="{75D4815E-E0CA-49F8-B966-6734E8E6879C}" destId="{52D71836-048C-4D26-98B1-1C2FCCA268B3}" srcOrd="0" destOrd="3" presId="urn:microsoft.com/office/officeart/2005/8/layout/vList5"/>
    <dgm:cxn modelId="{0E386E17-B1C5-4BBC-978C-F633C5621DCF}" type="presOf" srcId="{89BF2411-C676-49B5-BBE2-AFF7E1417208}" destId="{0A3D5B1C-741E-41FF-A16F-98D5AB50D7BE}" srcOrd="0" destOrd="0" presId="urn:microsoft.com/office/officeart/2005/8/layout/vList5"/>
    <dgm:cxn modelId="{85480264-AF96-4897-B84A-C20698C1585C}" srcId="{0EF166AA-D612-42C7-8C14-201AEDF49C41}" destId="{6EC67FCF-771F-4154-9A3D-AC4F9C71D234}" srcOrd="1" destOrd="0" parTransId="{4A0A76E1-44D8-4702-9C52-14F0AF1ED8B5}" sibTransId="{23AADE76-3C25-4DD0-AAB8-7E8D09195FD4}"/>
    <dgm:cxn modelId="{B06D4247-84E4-4273-B017-B38D2A8A2B3C}" type="presOf" srcId="{E51D8DF0-A795-4827-AB46-A50CBD250B96}" destId="{0A3D5B1C-741E-41FF-A16F-98D5AB50D7BE}" srcOrd="0" destOrd="3" presId="urn:microsoft.com/office/officeart/2005/8/layout/vList5"/>
    <dgm:cxn modelId="{356D6367-6DBC-4877-9E85-504761DEF231}" type="presOf" srcId="{B4B9709E-F5AD-47E9-A51D-B7DC49B2275B}" destId="{F8066D24-F70F-420F-892E-C1FDC34DE763}" srcOrd="0" destOrd="0" presId="urn:microsoft.com/office/officeart/2005/8/layout/vList5"/>
    <dgm:cxn modelId="{7C84A149-1D4E-4EF2-A236-8EA54D78A63C}" srcId="{99830650-5D93-4297-BB39-A816A9ED0075}" destId="{E51D8DF0-A795-4827-AB46-A50CBD250B96}" srcOrd="3" destOrd="0" parTransId="{A46BEE75-2DA6-4885-9AC1-F4BB1F473196}" sibTransId="{910959EB-3DA2-459C-BAD7-50267B40D655}"/>
    <dgm:cxn modelId="{8984F86E-978B-4559-8661-2922D89EA98E}" srcId="{99830650-5D93-4297-BB39-A816A9ED0075}" destId="{B9B8BDC2-D6E0-4D8A-9454-D85FC5A64E47}" srcOrd="1" destOrd="0" parTransId="{12BF96B6-1071-4CEB-817F-B3A04531F3CF}" sibTransId="{1801CBBD-A302-4BF7-8747-A66365ABEA75}"/>
    <dgm:cxn modelId="{5320A372-6FA6-478F-BF62-D182D415F018}" srcId="{99830650-5D93-4297-BB39-A816A9ED0075}" destId="{89BF2411-C676-49B5-BBE2-AFF7E1417208}" srcOrd="0" destOrd="0" parTransId="{4C8D99B1-093E-49D3-903B-2C161A5EAA23}" sibTransId="{0A2BCCE6-1FB6-42CF-AEE2-8ACF4353833B}"/>
    <dgm:cxn modelId="{DC830C53-D77F-43BA-BEAB-9B9A13BB6EFC}" srcId="{0EF166AA-D612-42C7-8C14-201AEDF49C41}" destId="{4D918FF7-2254-48D6-936E-312FD0A2CEE2}" srcOrd="2" destOrd="0" parTransId="{D98193E3-9C29-43E0-AFD0-D1B14FE8D4D5}" sibTransId="{C720ACC1-3E90-4774-95C5-6864FDD810C7}"/>
    <dgm:cxn modelId="{694F3E57-60A3-44A5-ABB4-E26387FD5256}" srcId="{99830650-5D93-4297-BB39-A816A9ED0075}" destId="{1590F449-7947-40DE-A2ED-5F6688D43E6F}" srcOrd="2" destOrd="0" parTransId="{18DC71BD-319E-46DC-8F15-67B229E43C5B}" sibTransId="{2541AC69-3425-4050-BDA7-02318A1D3755}"/>
    <dgm:cxn modelId="{BFB5AF7E-B072-4063-B811-2C9D3DB18E7F}" type="presOf" srcId="{8D95D985-03ED-423D-90F4-26B5A5FF631E}" destId="{52D71836-048C-4D26-98B1-1C2FCCA268B3}" srcOrd="0" destOrd="4" presId="urn:microsoft.com/office/officeart/2005/8/layout/vList5"/>
    <dgm:cxn modelId="{67C3E781-AD58-4978-A93D-F298D70CC9D9}" type="presOf" srcId="{6EC67FCF-771F-4154-9A3D-AC4F9C71D234}" destId="{52D71836-048C-4D26-98B1-1C2FCCA268B3}" srcOrd="0" destOrd="1" presId="urn:microsoft.com/office/officeart/2005/8/layout/vList5"/>
    <dgm:cxn modelId="{45B45486-D4BB-4A75-B350-EFDAF12CBCD9}" srcId="{0EF166AA-D612-42C7-8C14-201AEDF49C41}" destId="{8D95D985-03ED-423D-90F4-26B5A5FF631E}" srcOrd="4" destOrd="0" parTransId="{CB97E1A7-5B43-46A1-BBE7-4E30634F8ECA}" sibTransId="{78A69D43-C275-4FA9-9311-B5E996F7816E}"/>
    <dgm:cxn modelId="{65EB4793-47F2-4016-8481-065C3BB2F6C4}" srcId="{0EF166AA-D612-42C7-8C14-201AEDF49C41}" destId="{75D4815E-E0CA-49F8-B966-6734E8E6879C}" srcOrd="3" destOrd="0" parTransId="{8AEDB048-4071-4D46-A96B-3FA0535C5B51}" sibTransId="{573C4CAE-76BC-47F0-8BEB-FFF307C60122}"/>
    <dgm:cxn modelId="{BD61B09F-4C1B-4483-87CD-34E67CAED555}" type="presOf" srcId="{0EF166AA-D612-42C7-8C14-201AEDF49C41}" destId="{378A0F80-5C4D-4437-A83A-1A6BAC7C48E8}" srcOrd="0" destOrd="0" presId="urn:microsoft.com/office/officeart/2005/8/layout/vList5"/>
    <dgm:cxn modelId="{22F94CA2-CDBD-4E46-AB12-EECA5E31068B}" type="presOf" srcId="{99830650-5D93-4297-BB39-A816A9ED0075}" destId="{E24D5ACE-87C4-43F8-A9AB-4BDC48F336AA}" srcOrd="0" destOrd="0" presId="urn:microsoft.com/office/officeart/2005/8/layout/vList5"/>
    <dgm:cxn modelId="{BBE35EBA-1679-4417-90AA-9C7D810781C7}" type="presOf" srcId="{B9B8BDC2-D6E0-4D8A-9454-D85FC5A64E47}" destId="{0A3D5B1C-741E-41FF-A16F-98D5AB50D7BE}" srcOrd="0" destOrd="1" presId="urn:microsoft.com/office/officeart/2005/8/layout/vList5"/>
    <dgm:cxn modelId="{D1E617BE-F3A0-459B-A0B3-FE93847D9E89}" type="presOf" srcId="{CD1F3DE4-0F0B-499A-A8DB-4196C0661A77}" destId="{52D71836-048C-4D26-98B1-1C2FCCA268B3}" srcOrd="0" destOrd="0" presId="urn:microsoft.com/office/officeart/2005/8/layout/vList5"/>
    <dgm:cxn modelId="{CDFB1EC3-14CB-4545-91A6-17EC219503E7}" srcId="{B4B9709E-F5AD-47E9-A51D-B7DC49B2275B}" destId="{0EF166AA-D612-42C7-8C14-201AEDF49C41}" srcOrd="1" destOrd="0" parTransId="{34635FE4-8A96-427C-A11F-862C127CCDF9}" sibTransId="{2F6560B3-4EB5-4D58-97B6-F5C69C3EB9EA}"/>
    <dgm:cxn modelId="{F4DF93C6-7666-40DF-A7E6-8A7D2E63AFF8}" type="presOf" srcId="{EFFED69D-5B6D-49F0-8723-A76ABB32DC8B}" destId="{0A3D5B1C-741E-41FF-A16F-98D5AB50D7BE}" srcOrd="0" destOrd="4" presId="urn:microsoft.com/office/officeart/2005/8/layout/vList5"/>
    <dgm:cxn modelId="{48A59AC6-EF8E-42EF-8AA3-07C1FBF12EFB}" type="presOf" srcId="{1590F449-7947-40DE-A2ED-5F6688D43E6F}" destId="{0A3D5B1C-741E-41FF-A16F-98D5AB50D7BE}" srcOrd="0" destOrd="2" presId="urn:microsoft.com/office/officeart/2005/8/layout/vList5"/>
    <dgm:cxn modelId="{C91920E0-BECB-4649-8B24-316F9715A82E}" srcId="{99830650-5D93-4297-BB39-A816A9ED0075}" destId="{EFFED69D-5B6D-49F0-8723-A76ABB32DC8B}" srcOrd="4" destOrd="0" parTransId="{7CAC10DC-A170-4B1E-89EB-8AD6EE6133BF}" sibTransId="{2C34465B-45C3-47F8-8BF5-AFD815EA8A62}"/>
    <dgm:cxn modelId="{4AAE76E4-0983-4563-AD79-D88247BCC64E}" srcId="{0EF166AA-D612-42C7-8C14-201AEDF49C41}" destId="{CD1F3DE4-0F0B-499A-A8DB-4196C0661A77}" srcOrd="0" destOrd="0" parTransId="{CA3F7CA4-D99E-4F3D-B96F-31781538F084}" sibTransId="{30823352-6AB8-4C6F-A443-C8308EF9921B}"/>
    <dgm:cxn modelId="{24EA7DFC-78D3-44AD-B06F-49B1B9EFC04F}" srcId="{B4B9709E-F5AD-47E9-A51D-B7DC49B2275B}" destId="{99830650-5D93-4297-BB39-A816A9ED0075}" srcOrd="0" destOrd="0" parTransId="{D7541159-0F04-4FBF-BDD0-073CF07AEDAF}" sibTransId="{E20DDFF1-201D-4569-BFE3-48C67F491A6D}"/>
    <dgm:cxn modelId="{6262E6FC-CE12-4206-A15B-2A638E48227F}" type="presOf" srcId="{4D918FF7-2254-48D6-936E-312FD0A2CEE2}" destId="{52D71836-048C-4D26-98B1-1C2FCCA268B3}" srcOrd="0" destOrd="2" presId="urn:microsoft.com/office/officeart/2005/8/layout/vList5"/>
    <dgm:cxn modelId="{F15AC231-47A9-45BA-A819-6FC3CE9E8C0E}" type="presParOf" srcId="{F8066D24-F70F-420F-892E-C1FDC34DE763}" destId="{834180D5-A956-4418-ADDF-FB7A0CD5856E}" srcOrd="0" destOrd="0" presId="urn:microsoft.com/office/officeart/2005/8/layout/vList5"/>
    <dgm:cxn modelId="{958E963C-7275-4AB4-89C1-DCC73A6B65CA}" type="presParOf" srcId="{834180D5-A956-4418-ADDF-FB7A0CD5856E}" destId="{E24D5ACE-87C4-43F8-A9AB-4BDC48F336AA}" srcOrd="0" destOrd="0" presId="urn:microsoft.com/office/officeart/2005/8/layout/vList5"/>
    <dgm:cxn modelId="{AA1A66F8-E5EF-4C3F-AAAE-572DBE159D05}" type="presParOf" srcId="{834180D5-A956-4418-ADDF-FB7A0CD5856E}" destId="{0A3D5B1C-741E-41FF-A16F-98D5AB50D7BE}" srcOrd="1" destOrd="0" presId="urn:microsoft.com/office/officeart/2005/8/layout/vList5"/>
    <dgm:cxn modelId="{7A884ACF-4731-408F-91F6-53816799FAA5}" type="presParOf" srcId="{F8066D24-F70F-420F-892E-C1FDC34DE763}" destId="{F00779FA-3231-4BF1-BDE2-7BA086E649D2}" srcOrd="1" destOrd="0" presId="urn:microsoft.com/office/officeart/2005/8/layout/vList5"/>
    <dgm:cxn modelId="{8CC1D431-D8B3-420B-8480-699547CFAB62}" type="presParOf" srcId="{F8066D24-F70F-420F-892E-C1FDC34DE763}" destId="{A5B0F25E-8108-4531-8455-C888DA1CD4DD}" srcOrd="2" destOrd="0" presId="urn:microsoft.com/office/officeart/2005/8/layout/vList5"/>
    <dgm:cxn modelId="{7E8217A3-DE9A-4A95-98E8-B2CF2A34CCAA}" type="presParOf" srcId="{A5B0F25E-8108-4531-8455-C888DA1CD4DD}" destId="{378A0F80-5C4D-4437-A83A-1A6BAC7C48E8}" srcOrd="0" destOrd="0" presId="urn:microsoft.com/office/officeart/2005/8/layout/vList5"/>
    <dgm:cxn modelId="{CEEC90D7-26CF-40EA-9D30-35C738435ADD}" type="presParOf" srcId="{A5B0F25E-8108-4531-8455-C888DA1CD4DD}" destId="{52D71836-048C-4D26-98B1-1C2FCCA268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B9167-BD9F-464E-B1AE-7AE2652201E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21D72E37-11B1-4F9E-AD27-DA1F2EE96379}">
      <dgm:prSet/>
      <dgm:spPr/>
      <dgm:t>
        <a:bodyPr/>
        <a:lstStyle/>
        <a:p>
          <a:pPr>
            <a:lnSpc>
              <a:spcPct val="100000"/>
            </a:lnSpc>
          </a:pPr>
          <a:r>
            <a:rPr lang="en-US" dirty="0"/>
            <a:t>Acceptable debt to income ratio for this program is 25%-35%/43%. </a:t>
          </a:r>
        </a:p>
      </dgm:t>
    </dgm:pt>
    <dgm:pt modelId="{E8D7BB32-9280-404A-9C57-C337D9F5CF1B}" type="parTrans" cxnId="{64337FBB-CD6A-40C7-968E-9DCE8524AB25}">
      <dgm:prSet/>
      <dgm:spPr/>
      <dgm:t>
        <a:bodyPr/>
        <a:lstStyle/>
        <a:p>
          <a:endParaRPr lang="en-US"/>
        </a:p>
      </dgm:t>
    </dgm:pt>
    <dgm:pt modelId="{B990DD39-8AAE-4DC7-8353-475A2D19B5CC}" type="sibTrans" cxnId="{64337FBB-CD6A-40C7-968E-9DCE8524AB25}">
      <dgm:prSet/>
      <dgm:spPr/>
      <dgm:t>
        <a:bodyPr/>
        <a:lstStyle/>
        <a:p>
          <a:endParaRPr lang="en-US"/>
        </a:p>
      </dgm:t>
    </dgm:pt>
    <dgm:pt modelId="{FFB51F9D-A9D6-4922-8147-C73FAA27D84F}">
      <dgm:prSet/>
      <dgm:spPr/>
      <dgm:t>
        <a:bodyPr/>
        <a:lstStyle/>
        <a:p>
          <a:pPr>
            <a:lnSpc>
              <a:spcPct val="100000"/>
            </a:lnSpc>
          </a:pPr>
          <a:r>
            <a:rPr lang="en-US" dirty="0"/>
            <a:t>Why?</a:t>
          </a:r>
        </a:p>
        <a:p>
          <a:pPr>
            <a:lnSpc>
              <a:spcPct val="100000"/>
            </a:lnSpc>
          </a:pPr>
          <a:r>
            <a:rPr lang="en-US" dirty="0"/>
            <a:t>This is a DTI that the City considers to be affordable. </a:t>
          </a:r>
        </a:p>
      </dgm:t>
    </dgm:pt>
    <dgm:pt modelId="{02C2CD2D-6148-450F-A9CF-909B143F1F61}" type="parTrans" cxnId="{151BE36A-125C-46E4-A6F9-E9B2780E119E}">
      <dgm:prSet/>
      <dgm:spPr/>
      <dgm:t>
        <a:bodyPr/>
        <a:lstStyle/>
        <a:p>
          <a:endParaRPr lang="en-US"/>
        </a:p>
      </dgm:t>
    </dgm:pt>
    <dgm:pt modelId="{45078ACD-4314-408F-B47D-6CF0F4BB8840}" type="sibTrans" cxnId="{151BE36A-125C-46E4-A6F9-E9B2780E119E}">
      <dgm:prSet/>
      <dgm:spPr/>
      <dgm:t>
        <a:bodyPr/>
        <a:lstStyle/>
        <a:p>
          <a:endParaRPr lang="en-US"/>
        </a:p>
      </dgm:t>
    </dgm:pt>
    <dgm:pt modelId="{55848555-B6C2-451C-AC13-C74FF1C08D9C}">
      <dgm:prSet/>
      <dgm:spPr/>
      <dgm:t>
        <a:bodyPr/>
        <a:lstStyle/>
        <a:p>
          <a:pPr>
            <a:lnSpc>
              <a:spcPct val="100000"/>
            </a:lnSpc>
          </a:pPr>
          <a:endParaRPr lang="en-US" dirty="0"/>
        </a:p>
      </dgm:t>
    </dgm:pt>
    <dgm:pt modelId="{AEB63C42-E012-4E75-B42F-3E99CC242C9A}" type="parTrans" cxnId="{08811E3D-FADF-4DB7-89E2-6075570E0EBC}">
      <dgm:prSet/>
      <dgm:spPr/>
      <dgm:t>
        <a:bodyPr/>
        <a:lstStyle/>
        <a:p>
          <a:endParaRPr lang="en-US"/>
        </a:p>
      </dgm:t>
    </dgm:pt>
    <dgm:pt modelId="{78CCB060-47B3-434B-A900-E4F19050735B}" type="sibTrans" cxnId="{08811E3D-FADF-4DB7-89E2-6075570E0EBC}">
      <dgm:prSet/>
      <dgm:spPr/>
      <dgm:t>
        <a:bodyPr/>
        <a:lstStyle/>
        <a:p>
          <a:endParaRPr lang="en-US"/>
        </a:p>
      </dgm:t>
    </dgm:pt>
    <dgm:pt modelId="{E1A769D5-9839-4071-9258-630A7FF90908}">
      <dgm:prSet/>
      <dgm:spPr/>
      <dgm:t>
        <a:bodyPr/>
        <a:lstStyle/>
        <a:p>
          <a:pPr>
            <a:lnSpc>
              <a:spcPct val="100000"/>
            </a:lnSpc>
          </a:pPr>
          <a:r>
            <a:rPr lang="en-US" dirty="0"/>
            <a:t>HUD’s definition of affordable housing is a household paying 30% of their gross income towards a housing payment, including utilities. </a:t>
          </a:r>
        </a:p>
      </dgm:t>
    </dgm:pt>
    <dgm:pt modelId="{774CD84B-8034-4003-B28F-CFB9E0DBC69C}" type="parTrans" cxnId="{0B355DE1-0139-4A05-B261-60730400ECD0}">
      <dgm:prSet/>
      <dgm:spPr/>
      <dgm:t>
        <a:bodyPr/>
        <a:lstStyle/>
        <a:p>
          <a:endParaRPr lang="en-US"/>
        </a:p>
      </dgm:t>
    </dgm:pt>
    <dgm:pt modelId="{ABB54BDD-EE64-485D-9728-6463BEACD898}" type="sibTrans" cxnId="{0B355DE1-0139-4A05-B261-60730400ECD0}">
      <dgm:prSet/>
      <dgm:spPr/>
      <dgm:t>
        <a:bodyPr/>
        <a:lstStyle/>
        <a:p>
          <a:endParaRPr lang="en-US"/>
        </a:p>
      </dgm:t>
    </dgm:pt>
    <dgm:pt modelId="{64EAC943-2164-41CA-A963-5E4F2AF71DE2}">
      <dgm:prSet/>
      <dgm:spPr/>
      <dgm:t>
        <a:bodyPr/>
        <a:lstStyle/>
        <a:p>
          <a:pPr>
            <a:lnSpc>
              <a:spcPct val="100000"/>
            </a:lnSpc>
          </a:pPr>
          <a:r>
            <a:rPr lang="en-US" dirty="0"/>
            <a:t>With certain compensating factors, </a:t>
          </a:r>
          <a:r>
            <a:rPr lang="en-US"/>
            <a:t>the program </a:t>
          </a:r>
          <a:r>
            <a:rPr lang="en-US" dirty="0"/>
            <a:t>can go up to 40%/50%. </a:t>
          </a:r>
        </a:p>
      </dgm:t>
    </dgm:pt>
    <dgm:pt modelId="{604D7A0C-F524-4F1A-A7A5-1AD5FB9159CE}" type="parTrans" cxnId="{E5C00E05-F62B-4DBD-A058-9589198708EC}">
      <dgm:prSet/>
      <dgm:spPr/>
      <dgm:t>
        <a:bodyPr/>
        <a:lstStyle/>
        <a:p>
          <a:endParaRPr lang="en-US"/>
        </a:p>
      </dgm:t>
    </dgm:pt>
    <dgm:pt modelId="{BD22D9B1-8863-4576-83EB-229B9B8D66D8}" type="sibTrans" cxnId="{E5C00E05-F62B-4DBD-A058-9589198708EC}">
      <dgm:prSet/>
      <dgm:spPr/>
      <dgm:t>
        <a:bodyPr/>
        <a:lstStyle/>
        <a:p>
          <a:endParaRPr lang="en-US"/>
        </a:p>
      </dgm:t>
    </dgm:pt>
    <dgm:pt modelId="{B1738012-3B2A-4B3C-8BEB-DD7DC40F6867}" type="pres">
      <dgm:prSet presAssocID="{A70B9167-BD9F-464E-B1AE-7AE2652201E1}" presName="linear" presStyleCnt="0">
        <dgm:presLayoutVars>
          <dgm:animLvl val="lvl"/>
          <dgm:resizeHandles val="exact"/>
        </dgm:presLayoutVars>
      </dgm:prSet>
      <dgm:spPr/>
    </dgm:pt>
    <dgm:pt modelId="{BE3165F0-F6D6-451B-AAEE-0F9AC99ED3DB}" type="pres">
      <dgm:prSet presAssocID="{21D72E37-11B1-4F9E-AD27-DA1F2EE96379}" presName="parentText" presStyleLbl="node1" presStyleIdx="0" presStyleCnt="4">
        <dgm:presLayoutVars>
          <dgm:chMax val="0"/>
          <dgm:bulletEnabled val="1"/>
        </dgm:presLayoutVars>
      </dgm:prSet>
      <dgm:spPr/>
    </dgm:pt>
    <dgm:pt modelId="{6DA2756B-2A06-444C-B047-497EF233D1C3}" type="pres">
      <dgm:prSet presAssocID="{B990DD39-8AAE-4DC7-8353-475A2D19B5CC}" presName="spacer" presStyleCnt="0"/>
      <dgm:spPr/>
    </dgm:pt>
    <dgm:pt modelId="{0000440B-F13D-49C8-93D3-FD08834A0310}" type="pres">
      <dgm:prSet presAssocID="{FFB51F9D-A9D6-4922-8147-C73FAA27D84F}" presName="parentText" presStyleLbl="node1" presStyleIdx="1" presStyleCnt="4">
        <dgm:presLayoutVars>
          <dgm:chMax val="0"/>
          <dgm:bulletEnabled val="1"/>
        </dgm:presLayoutVars>
      </dgm:prSet>
      <dgm:spPr/>
    </dgm:pt>
    <dgm:pt modelId="{506B9983-6F1D-407C-9143-C29E55382BAA}" type="pres">
      <dgm:prSet presAssocID="{FFB51F9D-A9D6-4922-8147-C73FAA27D84F}" presName="childText" presStyleLbl="revTx" presStyleIdx="0" presStyleCnt="1">
        <dgm:presLayoutVars>
          <dgm:bulletEnabled val="1"/>
        </dgm:presLayoutVars>
      </dgm:prSet>
      <dgm:spPr/>
    </dgm:pt>
    <dgm:pt modelId="{4724EE0B-63EB-4C11-A600-1CBE1B5D689C}" type="pres">
      <dgm:prSet presAssocID="{E1A769D5-9839-4071-9258-630A7FF90908}" presName="parentText" presStyleLbl="node1" presStyleIdx="2" presStyleCnt="4">
        <dgm:presLayoutVars>
          <dgm:chMax val="0"/>
          <dgm:bulletEnabled val="1"/>
        </dgm:presLayoutVars>
      </dgm:prSet>
      <dgm:spPr/>
    </dgm:pt>
    <dgm:pt modelId="{D2ED2822-F96F-41E9-A84B-9EE3CA575E6C}" type="pres">
      <dgm:prSet presAssocID="{ABB54BDD-EE64-485D-9728-6463BEACD898}" presName="spacer" presStyleCnt="0"/>
      <dgm:spPr/>
    </dgm:pt>
    <dgm:pt modelId="{DE106317-BA7B-4489-8B84-67F9AC730626}" type="pres">
      <dgm:prSet presAssocID="{64EAC943-2164-41CA-A963-5E4F2AF71DE2}" presName="parentText" presStyleLbl="node1" presStyleIdx="3" presStyleCnt="4">
        <dgm:presLayoutVars>
          <dgm:chMax val="0"/>
          <dgm:bulletEnabled val="1"/>
        </dgm:presLayoutVars>
      </dgm:prSet>
      <dgm:spPr/>
    </dgm:pt>
  </dgm:ptLst>
  <dgm:cxnLst>
    <dgm:cxn modelId="{E5C00E05-F62B-4DBD-A058-9589198708EC}" srcId="{A70B9167-BD9F-464E-B1AE-7AE2652201E1}" destId="{64EAC943-2164-41CA-A963-5E4F2AF71DE2}" srcOrd="3" destOrd="0" parTransId="{604D7A0C-F524-4F1A-A7A5-1AD5FB9159CE}" sibTransId="{BD22D9B1-8863-4576-83EB-229B9B8D66D8}"/>
    <dgm:cxn modelId="{33712215-2F19-4F1A-8691-E1D06DAA4B28}" type="presOf" srcId="{21D72E37-11B1-4F9E-AD27-DA1F2EE96379}" destId="{BE3165F0-F6D6-451B-AAEE-0F9AC99ED3DB}" srcOrd="0" destOrd="0" presId="urn:microsoft.com/office/officeart/2005/8/layout/vList2"/>
    <dgm:cxn modelId="{49150F17-3A49-44A6-B0AA-AEBCEB8BF7B7}" type="presOf" srcId="{64EAC943-2164-41CA-A963-5E4F2AF71DE2}" destId="{DE106317-BA7B-4489-8B84-67F9AC730626}" srcOrd="0" destOrd="0" presId="urn:microsoft.com/office/officeart/2005/8/layout/vList2"/>
    <dgm:cxn modelId="{08811E3D-FADF-4DB7-89E2-6075570E0EBC}" srcId="{FFB51F9D-A9D6-4922-8147-C73FAA27D84F}" destId="{55848555-B6C2-451C-AC13-C74FF1C08D9C}" srcOrd="0" destOrd="0" parTransId="{AEB63C42-E012-4E75-B42F-3E99CC242C9A}" sibTransId="{78CCB060-47B3-434B-A900-E4F19050735B}"/>
    <dgm:cxn modelId="{151BE36A-125C-46E4-A6F9-E9B2780E119E}" srcId="{A70B9167-BD9F-464E-B1AE-7AE2652201E1}" destId="{FFB51F9D-A9D6-4922-8147-C73FAA27D84F}" srcOrd="1" destOrd="0" parTransId="{02C2CD2D-6148-450F-A9CF-909B143F1F61}" sibTransId="{45078ACD-4314-408F-B47D-6CF0F4BB8840}"/>
    <dgm:cxn modelId="{B5F7488A-F63C-4897-A01B-A9E8F19C3705}" type="presOf" srcId="{FFB51F9D-A9D6-4922-8147-C73FAA27D84F}" destId="{0000440B-F13D-49C8-93D3-FD08834A0310}" srcOrd="0" destOrd="0" presId="urn:microsoft.com/office/officeart/2005/8/layout/vList2"/>
    <dgm:cxn modelId="{B55A6CA8-CEA0-4923-83F0-E73445E4A493}" type="presOf" srcId="{E1A769D5-9839-4071-9258-630A7FF90908}" destId="{4724EE0B-63EB-4C11-A600-1CBE1B5D689C}" srcOrd="0" destOrd="0" presId="urn:microsoft.com/office/officeart/2005/8/layout/vList2"/>
    <dgm:cxn modelId="{0D261DB0-3F7C-444F-8292-1C60E1D5B0FC}" type="presOf" srcId="{55848555-B6C2-451C-AC13-C74FF1C08D9C}" destId="{506B9983-6F1D-407C-9143-C29E55382BAA}" srcOrd="0" destOrd="0" presId="urn:microsoft.com/office/officeart/2005/8/layout/vList2"/>
    <dgm:cxn modelId="{BA3BE9B1-8EFA-4433-BC18-BA2B52B23E73}" type="presOf" srcId="{A70B9167-BD9F-464E-B1AE-7AE2652201E1}" destId="{B1738012-3B2A-4B3C-8BEB-DD7DC40F6867}" srcOrd="0" destOrd="0" presId="urn:microsoft.com/office/officeart/2005/8/layout/vList2"/>
    <dgm:cxn modelId="{64337FBB-CD6A-40C7-968E-9DCE8524AB25}" srcId="{A70B9167-BD9F-464E-B1AE-7AE2652201E1}" destId="{21D72E37-11B1-4F9E-AD27-DA1F2EE96379}" srcOrd="0" destOrd="0" parTransId="{E8D7BB32-9280-404A-9C57-C337D9F5CF1B}" sibTransId="{B990DD39-8AAE-4DC7-8353-475A2D19B5CC}"/>
    <dgm:cxn modelId="{0B355DE1-0139-4A05-B261-60730400ECD0}" srcId="{A70B9167-BD9F-464E-B1AE-7AE2652201E1}" destId="{E1A769D5-9839-4071-9258-630A7FF90908}" srcOrd="2" destOrd="0" parTransId="{774CD84B-8034-4003-B28F-CFB9E0DBC69C}" sibTransId="{ABB54BDD-EE64-485D-9728-6463BEACD898}"/>
    <dgm:cxn modelId="{EF59634B-7B85-4F3A-8FEB-B8DAC5338D4B}" type="presParOf" srcId="{B1738012-3B2A-4B3C-8BEB-DD7DC40F6867}" destId="{BE3165F0-F6D6-451B-AAEE-0F9AC99ED3DB}" srcOrd="0" destOrd="0" presId="urn:microsoft.com/office/officeart/2005/8/layout/vList2"/>
    <dgm:cxn modelId="{CBC22229-1CEF-4C5C-9706-9022881F6564}" type="presParOf" srcId="{B1738012-3B2A-4B3C-8BEB-DD7DC40F6867}" destId="{6DA2756B-2A06-444C-B047-497EF233D1C3}" srcOrd="1" destOrd="0" presId="urn:microsoft.com/office/officeart/2005/8/layout/vList2"/>
    <dgm:cxn modelId="{591FAE5A-1FAD-4FD9-B02D-C13106574535}" type="presParOf" srcId="{B1738012-3B2A-4B3C-8BEB-DD7DC40F6867}" destId="{0000440B-F13D-49C8-93D3-FD08834A0310}" srcOrd="2" destOrd="0" presId="urn:microsoft.com/office/officeart/2005/8/layout/vList2"/>
    <dgm:cxn modelId="{B7E8BE95-0FA7-4BDD-A636-03B2B5D0A90D}" type="presParOf" srcId="{B1738012-3B2A-4B3C-8BEB-DD7DC40F6867}" destId="{506B9983-6F1D-407C-9143-C29E55382BAA}" srcOrd="3" destOrd="0" presId="urn:microsoft.com/office/officeart/2005/8/layout/vList2"/>
    <dgm:cxn modelId="{E79C8F96-9890-4F24-935C-257C68B3641E}" type="presParOf" srcId="{B1738012-3B2A-4B3C-8BEB-DD7DC40F6867}" destId="{4724EE0B-63EB-4C11-A600-1CBE1B5D689C}" srcOrd="4" destOrd="0" presId="urn:microsoft.com/office/officeart/2005/8/layout/vList2"/>
    <dgm:cxn modelId="{377D5DA3-E1F2-4C4A-A0FC-8A8948873778}" type="presParOf" srcId="{B1738012-3B2A-4B3C-8BEB-DD7DC40F6867}" destId="{D2ED2822-F96F-41E9-A84B-9EE3CA575E6C}" srcOrd="5" destOrd="0" presId="urn:microsoft.com/office/officeart/2005/8/layout/vList2"/>
    <dgm:cxn modelId="{59FA9E45-58D6-4584-B83E-F245C3C39512}" type="presParOf" srcId="{B1738012-3B2A-4B3C-8BEB-DD7DC40F6867}" destId="{DE106317-BA7B-4489-8B84-67F9AC73062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6D25C2-033A-4F22-853B-C963BE792B68}" type="doc">
      <dgm:prSet loTypeId="urn:microsoft.com/office/officeart/2018/5/layout/IconLeafLabelList" loCatId="icon" qsTypeId="urn:microsoft.com/office/officeart/2005/8/quickstyle/simple1" qsCatId="simple" csTypeId="urn:microsoft.com/office/officeart/2005/8/colors/accent0_2" csCatId="mainScheme" phldr="1"/>
      <dgm:spPr/>
      <dgm:t>
        <a:bodyPr/>
        <a:lstStyle/>
        <a:p>
          <a:endParaRPr lang="en-US"/>
        </a:p>
      </dgm:t>
    </dgm:pt>
    <dgm:pt modelId="{45609BA0-C3A6-4599-89D4-EE123CD04158}">
      <dgm:prSet custT="1"/>
      <dgm:spPr/>
      <dgm:t>
        <a:bodyPr/>
        <a:lstStyle/>
        <a:p>
          <a:pPr algn="l">
            <a:lnSpc>
              <a:spcPct val="100000"/>
            </a:lnSpc>
            <a:defRPr cap="all"/>
          </a:pPr>
          <a:r>
            <a:rPr lang="en-US" sz="1400" dirty="0">
              <a:solidFill>
                <a:schemeClr val="bg1"/>
              </a:solidFill>
            </a:rPr>
            <a:t>For homebuyers up to 120% AMI or under, HUD-certified housing counseling required.</a:t>
          </a:r>
        </a:p>
      </dgm:t>
    </dgm:pt>
    <dgm:pt modelId="{D72BABEE-0D58-471A-8D1B-6B5CF6CFB905}" type="parTrans" cxnId="{E16CB193-9449-4FE8-9A7C-5C3CA88B4EA6}">
      <dgm:prSet/>
      <dgm:spPr/>
      <dgm:t>
        <a:bodyPr/>
        <a:lstStyle/>
        <a:p>
          <a:pPr algn="l"/>
          <a:endParaRPr lang="en-US" sz="2400">
            <a:solidFill>
              <a:schemeClr val="bg1"/>
            </a:solidFill>
          </a:endParaRPr>
        </a:p>
      </dgm:t>
    </dgm:pt>
    <dgm:pt modelId="{88DB18D9-C8AD-4103-A93A-A81FA3C1A2E9}" type="sibTrans" cxnId="{E16CB193-9449-4FE8-9A7C-5C3CA88B4EA6}">
      <dgm:prSet/>
      <dgm:spPr/>
      <dgm:t>
        <a:bodyPr/>
        <a:lstStyle/>
        <a:p>
          <a:pPr algn="l"/>
          <a:endParaRPr lang="en-US" sz="2400">
            <a:solidFill>
              <a:schemeClr val="bg1"/>
            </a:solidFill>
          </a:endParaRPr>
        </a:p>
      </dgm:t>
    </dgm:pt>
    <dgm:pt modelId="{8C0AA6E6-4DF4-45A1-B836-22107FD54D9A}">
      <dgm:prSet custT="1"/>
      <dgm:spPr/>
      <dgm:t>
        <a:bodyPr/>
        <a:lstStyle/>
        <a:p>
          <a:pPr algn="l">
            <a:lnSpc>
              <a:spcPct val="100000"/>
            </a:lnSpc>
            <a:defRPr cap="all"/>
          </a:pPr>
          <a:r>
            <a:rPr lang="en-US" sz="1400" dirty="0">
              <a:solidFill>
                <a:schemeClr val="bg1"/>
              </a:solidFill>
            </a:rPr>
            <a:t>Any HUD-certified housing counselor can be used; however, the City of Aurora will pay if it occurs through The Neighbor Project &amp; </a:t>
          </a:r>
          <a:r>
            <a:rPr lang="en-US" sz="1400" dirty="0" err="1">
              <a:solidFill>
                <a:schemeClr val="bg1"/>
              </a:solidFill>
            </a:rPr>
            <a:t>Xilin</a:t>
          </a:r>
          <a:r>
            <a:rPr lang="en-US" sz="1400" dirty="0">
              <a:solidFill>
                <a:schemeClr val="bg1"/>
              </a:solidFill>
            </a:rPr>
            <a:t> Association</a:t>
          </a:r>
        </a:p>
        <a:p>
          <a:pPr algn="l">
            <a:lnSpc>
              <a:spcPct val="100000"/>
            </a:lnSpc>
            <a:defRPr cap="all"/>
          </a:pPr>
          <a:r>
            <a:rPr lang="en-US" sz="1400" dirty="0">
              <a:solidFill>
                <a:schemeClr val="bg1"/>
              </a:solidFill>
            </a:rPr>
            <a:t>The Neighbor Project: 630-609-9400</a:t>
          </a:r>
        </a:p>
        <a:p>
          <a:pPr algn="l">
            <a:lnSpc>
              <a:spcPct val="100000"/>
            </a:lnSpc>
            <a:defRPr cap="all"/>
          </a:pPr>
          <a:r>
            <a:rPr lang="en-US" sz="1400" dirty="0" err="1">
              <a:solidFill>
                <a:schemeClr val="bg1"/>
              </a:solidFill>
            </a:rPr>
            <a:t>Xilin</a:t>
          </a:r>
          <a:r>
            <a:rPr lang="en-US" sz="1400" dirty="0">
              <a:solidFill>
                <a:schemeClr val="bg1"/>
              </a:solidFill>
            </a:rPr>
            <a:t> Association: 630-701-2983; </a:t>
          </a:r>
          <a:r>
            <a:rPr lang="en-US"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Contact - </a:t>
          </a:r>
          <a:r>
            <a:rPr lang="en-US" sz="14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Xilin</a:t>
          </a:r>
          <a:r>
            <a:rPr lang="en-US"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Association</a:t>
          </a:r>
          <a:endParaRPr lang="en-US" sz="1400" dirty="0">
            <a:solidFill>
              <a:schemeClr val="bg1"/>
            </a:solidFill>
          </a:endParaRPr>
        </a:p>
      </dgm:t>
    </dgm:pt>
    <dgm:pt modelId="{24BAC267-771C-444E-A21A-B85AA8603D24}" type="parTrans" cxnId="{1900E94E-CB5B-4F01-9515-1D653BC599A6}">
      <dgm:prSet/>
      <dgm:spPr/>
      <dgm:t>
        <a:bodyPr/>
        <a:lstStyle/>
        <a:p>
          <a:pPr algn="l"/>
          <a:endParaRPr lang="en-US" sz="2400">
            <a:solidFill>
              <a:schemeClr val="bg1"/>
            </a:solidFill>
          </a:endParaRPr>
        </a:p>
      </dgm:t>
    </dgm:pt>
    <dgm:pt modelId="{5F178443-2687-432F-BA0C-8BEFFE8236C8}" type="sibTrans" cxnId="{1900E94E-CB5B-4F01-9515-1D653BC599A6}">
      <dgm:prSet/>
      <dgm:spPr/>
      <dgm:t>
        <a:bodyPr/>
        <a:lstStyle/>
        <a:p>
          <a:pPr algn="l"/>
          <a:endParaRPr lang="en-US" sz="2400">
            <a:solidFill>
              <a:schemeClr val="bg1"/>
            </a:solidFill>
          </a:endParaRPr>
        </a:p>
      </dgm:t>
    </dgm:pt>
    <dgm:pt modelId="{EF32AF2E-2235-4229-AA2C-45D0B3BD7B14}">
      <dgm:prSet custT="1"/>
      <dgm:spPr/>
      <dgm:t>
        <a:bodyPr/>
        <a:lstStyle/>
        <a:p>
          <a:pPr algn="l">
            <a:lnSpc>
              <a:spcPct val="100000"/>
            </a:lnSpc>
            <a:defRPr cap="all"/>
          </a:pPr>
          <a:r>
            <a:rPr lang="en-US" sz="1400">
              <a:solidFill>
                <a:schemeClr val="bg1"/>
              </a:solidFill>
            </a:rPr>
            <a:t>Homebuyers must provide HUD certified housing counselor certificate to show successful completion.</a:t>
          </a:r>
        </a:p>
      </dgm:t>
    </dgm:pt>
    <dgm:pt modelId="{771E4784-4B06-475A-B8F4-CFED79D09782}" type="parTrans" cxnId="{E177888F-9DE7-47EE-BA52-43055D49E676}">
      <dgm:prSet/>
      <dgm:spPr/>
      <dgm:t>
        <a:bodyPr/>
        <a:lstStyle/>
        <a:p>
          <a:pPr algn="l"/>
          <a:endParaRPr lang="en-US" sz="2400">
            <a:solidFill>
              <a:schemeClr val="bg1"/>
            </a:solidFill>
          </a:endParaRPr>
        </a:p>
      </dgm:t>
    </dgm:pt>
    <dgm:pt modelId="{5F09F1DC-2FA3-431D-A939-6091B3DC4A44}" type="sibTrans" cxnId="{E177888F-9DE7-47EE-BA52-43055D49E676}">
      <dgm:prSet/>
      <dgm:spPr/>
      <dgm:t>
        <a:bodyPr/>
        <a:lstStyle/>
        <a:p>
          <a:pPr algn="l"/>
          <a:endParaRPr lang="en-US" sz="2400">
            <a:solidFill>
              <a:schemeClr val="bg1"/>
            </a:solidFill>
          </a:endParaRPr>
        </a:p>
      </dgm:t>
    </dgm:pt>
    <dgm:pt modelId="{8166244C-3CD6-4AE0-B652-F8AF7C0F8537}" type="pres">
      <dgm:prSet presAssocID="{8F6D25C2-033A-4F22-853B-C963BE792B68}" presName="root" presStyleCnt="0">
        <dgm:presLayoutVars>
          <dgm:dir/>
          <dgm:resizeHandles val="exact"/>
        </dgm:presLayoutVars>
      </dgm:prSet>
      <dgm:spPr/>
    </dgm:pt>
    <dgm:pt modelId="{B1D90897-106E-41D9-9F77-4667E4D54535}" type="pres">
      <dgm:prSet presAssocID="{45609BA0-C3A6-4599-89D4-EE123CD04158}" presName="compNode" presStyleCnt="0"/>
      <dgm:spPr/>
    </dgm:pt>
    <dgm:pt modelId="{1370C3AD-B3A5-40F2-AA0B-E3045D1D6E79}" type="pres">
      <dgm:prSet presAssocID="{45609BA0-C3A6-4599-89D4-EE123CD04158}" presName="iconBgRect" presStyleLbl="bgShp" presStyleIdx="0" presStyleCnt="3"/>
      <dgm:spPr>
        <a:prstGeom prst="round2DiagRect">
          <a:avLst>
            <a:gd name="adj1" fmla="val 29727"/>
            <a:gd name="adj2" fmla="val 0"/>
          </a:avLst>
        </a:prstGeom>
      </dgm:spPr>
    </dgm:pt>
    <dgm:pt modelId="{4F1938BF-3EBC-482D-8246-9A2E32861EA0}" type="pres">
      <dgm:prSet presAssocID="{45609BA0-C3A6-4599-89D4-EE123CD0415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Firefighter"/>
        </a:ext>
      </dgm:extLst>
    </dgm:pt>
    <dgm:pt modelId="{53B25F64-8982-4DE7-8912-9A239E762385}" type="pres">
      <dgm:prSet presAssocID="{45609BA0-C3A6-4599-89D4-EE123CD04158}" presName="spaceRect" presStyleCnt="0"/>
      <dgm:spPr/>
    </dgm:pt>
    <dgm:pt modelId="{533908AB-AB63-4F12-8D7C-BCC3D5A4307B}" type="pres">
      <dgm:prSet presAssocID="{45609BA0-C3A6-4599-89D4-EE123CD04158}" presName="textRect" presStyleLbl="revTx" presStyleIdx="0" presStyleCnt="3">
        <dgm:presLayoutVars>
          <dgm:chMax val="1"/>
          <dgm:chPref val="1"/>
        </dgm:presLayoutVars>
      </dgm:prSet>
      <dgm:spPr/>
    </dgm:pt>
    <dgm:pt modelId="{E7D2026D-233B-4635-BCAB-B2DFEA8BC08F}" type="pres">
      <dgm:prSet presAssocID="{88DB18D9-C8AD-4103-A93A-A81FA3C1A2E9}" presName="sibTrans" presStyleCnt="0"/>
      <dgm:spPr/>
    </dgm:pt>
    <dgm:pt modelId="{DD9B0F19-D83E-4AA4-ABA1-7E8085083550}" type="pres">
      <dgm:prSet presAssocID="{8C0AA6E6-4DF4-45A1-B836-22107FD54D9A}" presName="compNode" presStyleCnt="0"/>
      <dgm:spPr/>
    </dgm:pt>
    <dgm:pt modelId="{852E7518-93A1-4793-AF10-43A6AB3AAFB5}" type="pres">
      <dgm:prSet presAssocID="{8C0AA6E6-4DF4-45A1-B836-22107FD54D9A}" presName="iconBgRect" presStyleLbl="bgShp" presStyleIdx="1" presStyleCnt="3"/>
      <dgm:spPr>
        <a:prstGeom prst="round2DiagRect">
          <a:avLst>
            <a:gd name="adj1" fmla="val 29727"/>
            <a:gd name="adj2" fmla="val 0"/>
          </a:avLst>
        </a:prstGeom>
      </dgm:spPr>
    </dgm:pt>
    <dgm:pt modelId="{012F6734-7E8F-4F65-9BE2-9BC23F8D4C8A}" type="pres">
      <dgm:prSet presAssocID="{8C0AA6E6-4DF4-45A1-B836-22107FD54D9A}"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ouse"/>
        </a:ext>
      </dgm:extLst>
    </dgm:pt>
    <dgm:pt modelId="{621B1015-4929-4252-9FFD-D4D09A9470C1}" type="pres">
      <dgm:prSet presAssocID="{8C0AA6E6-4DF4-45A1-B836-22107FD54D9A}" presName="spaceRect" presStyleCnt="0"/>
      <dgm:spPr/>
    </dgm:pt>
    <dgm:pt modelId="{435E2964-6448-41DA-BAE6-F9A5A01D298D}" type="pres">
      <dgm:prSet presAssocID="{8C0AA6E6-4DF4-45A1-B836-22107FD54D9A}" presName="textRect" presStyleLbl="revTx" presStyleIdx="1" presStyleCnt="3">
        <dgm:presLayoutVars>
          <dgm:chMax val="1"/>
          <dgm:chPref val="1"/>
        </dgm:presLayoutVars>
      </dgm:prSet>
      <dgm:spPr/>
    </dgm:pt>
    <dgm:pt modelId="{F6CA98AC-1388-47DC-A0D5-E5DECF462199}" type="pres">
      <dgm:prSet presAssocID="{5F178443-2687-432F-BA0C-8BEFFE8236C8}" presName="sibTrans" presStyleCnt="0"/>
      <dgm:spPr/>
    </dgm:pt>
    <dgm:pt modelId="{0654B12F-22FE-497C-A190-D368E0278557}" type="pres">
      <dgm:prSet presAssocID="{EF32AF2E-2235-4229-AA2C-45D0B3BD7B14}" presName="compNode" presStyleCnt="0"/>
      <dgm:spPr/>
    </dgm:pt>
    <dgm:pt modelId="{9B9ABA20-733F-4B7A-A47C-90F243D8B6F8}" type="pres">
      <dgm:prSet presAssocID="{EF32AF2E-2235-4229-AA2C-45D0B3BD7B14}" presName="iconBgRect" presStyleLbl="bgShp" presStyleIdx="2" presStyleCnt="3"/>
      <dgm:spPr>
        <a:prstGeom prst="round2DiagRect">
          <a:avLst>
            <a:gd name="adj1" fmla="val 29727"/>
            <a:gd name="adj2" fmla="val 0"/>
          </a:avLst>
        </a:prstGeom>
      </dgm:spPr>
    </dgm:pt>
    <dgm:pt modelId="{432C8263-E2B4-4224-8C31-5829502E8CBD}" type="pres">
      <dgm:prSet presAssocID="{EF32AF2E-2235-4229-AA2C-45D0B3BD7B14}"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DVD player"/>
        </a:ext>
      </dgm:extLst>
    </dgm:pt>
    <dgm:pt modelId="{BEE1CCAA-D23C-4140-B25B-01E5377F8EAA}" type="pres">
      <dgm:prSet presAssocID="{EF32AF2E-2235-4229-AA2C-45D0B3BD7B14}" presName="spaceRect" presStyleCnt="0"/>
      <dgm:spPr/>
    </dgm:pt>
    <dgm:pt modelId="{5046BF35-A52B-41AD-B257-18914A0480C4}" type="pres">
      <dgm:prSet presAssocID="{EF32AF2E-2235-4229-AA2C-45D0B3BD7B14}" presName="textRect" presStyleLbl="revTx" presStyleIdx="2" presStyleCnt="3">
        <dgm:presLayoutVars>
          <dgm:chMax val="1"/>
          <dgm:chPref val="1"/>
        </dgm:presLayoutVars>
      </dgm:prSet>
      <dgm:spPr/>
    </dgm:pt>
  </dgm:ptLst>
  <dgm:cxnLst>
    <dgm:cxn modelId="{8A55684E-59A3-4800-8EAD-4EC122AF59B9}" type="presOf" srcId="{8F6D25C2-033A-4F22-853B-C963BE792B68}" destId="{8166244C-3CD6-4AE0-B652-F8AF7C0F8537}" srcOrd="0" destOrd="0" presId="urn:microsoft.com/office/officeart/2018/5/layout/IconLeafLabelList"/>
    <dgm:cxn modelId="{1900E94E-CB5B-4F01-9515-1D653BC599A6}" srcId="{8F6D25C2-033A-4F22-853B-C963BE792B68}" destId="{8C0AA6E6-4DF4-45A1-B836-22107FD54D9A}" srcOrd="1" destOrd="0" parTransId="{24BAC267-771C-444E-A21A-B85AA8603D24}" sibTransId="{5F178443-2687-432F-BA0C-8BEFFE8236C8}"/>
    <dgm:cxn modelId="{A2FA3888-7EE2-4A71-B9DF-63F998597A46}" type="presOf" srcId="{EF32AF2E-2235-4229-AA2C-45D0B3BD7B14}" destId="{5046BF35-A52B-41AD-B257-18914A0480C4}" srcOrd="0" destOrd="0" presId="urn:microsoft.com/office/officeart/2018/5/layout/IconLeafLabelList"/>
    <dgm:cxn modelId="{E177888F-9DE7-47EE-BA52-43055D49E676}" srcId="{8F6D25C2-033A-4F22-853B-C963BE792B68}" destId="{EF32AF2E-2235-4229-AA2C-45D0B3BD7B14}" srcOrd="2" destOrd="0" parTransId="{771E4784-4B06-475A-B8F4-CFED79D09782}" sibTransId="{5F09F1DC-2FA3-431D-A939-6091B3DC4A44}"/>
    <dgm:cxn modelId="{E16CB193-9449-4FE8-9A7C-5C3CA88B4EA6}" srcId="{8F6D25C2-033A-4F22-853B-C963BE792B68}" destId="{45609BA0-C3A6-4599-89D4-EE123CD04158}" srcOrd="0" destOrd="0" parTransId="{D72BABEE-0D58-471A-8D1B-6B5CF6CFB905}" sibTransId="{88DB18D9-C8AD-4103-A93A-A81FA3C1A2E9}"/>
    <dgm:cxn modelId="{2FFD13EC-C1CB-4663-B696-EA850F02DB86}" type="presOf" srcId="{45609BA0-C3A6-4599-89D4-EE123CD04158}" destId="{533908AB-AB63-4F12-8D7C-BCC3D5A4307B}" srcOrd="0" destOrd="0" presId="urn:microsoft.com/office/officeart/2018/5/layout/IconLeafLabelList"/>
    <dgm:cxn modelId="{4239FFF9-3FFC-4376-B159-B2DE7B3E995A}" type="presOf" srcId="{8C0AA6E6-4DF4-45A1-B836-22107FD54D9A}" destId="{435E2964-6448-41DA-BAE6-F9A5A01D298D}" srcOrd="0" destOrd="0" presId="urn:microsoft.com/office/officeart/2018/5/layout/IconLeafLabelList"/>
    <dgm:cxn modelId="{F782EF85-CA3C-40E1-ABD1-DF6A3264BCB2}" type="presParOf" srcId="{8166244C-3CD6-4AE0-B652-F8AF7C0F8537}" destId="{B1D90897-106E-41D9-9F77-4667E4D54535}" srcOrd="0" destOrd="0" presId="urn:microsoft.com/office/officeart/2018/5/layout/IconLeafLabelList"/>
    <dgm:cxn modelId="{C8212EC2-1294-4159-815A-2A56E2593741}" type="presParOf" srcId="{B1D90897-106E-41D9-9F77-4667E4D54535}" destId="{1370C3AD-B3A5-40F2-AA0B-E3045D1D6E79}" srcOrd="0" destOrd="0" presId="urn:microsoft.com/office/officeart/2018/5/layout/IconLeafLabelList"/>
    <dgm:cxn modelId="{E5A7920A-90E7-4B0A-BC3B-4D18EF9BACCC}" type="presParOf" srcId="{B1D90897-106E-41D9-9F77-4667E4D54535}" destId="{4F1938BF-3EBC-482D-8246-9A2E32861EA0}" srcOrd="1" destOrd="0" presId="urn:microsoft.com/office/officeart/2018/5/layout/IconLeafLabelList"/>
    <dgm:cxn modelId="{47E9ED3D-C671-4457-8767-106138BB30EF}" type="presParOf" srcId="{B1D90897-106E-41D9-9F77-4667E4D54535}" destId="{53B25F64-8982-4DE7-8912-9A239E762385}" srcOrd="2" destOrd="0" presId="urn:microsoft.com/office/officeart/2018/5/layout/IconLeafLabelList"/>
    <dgm:cxn modelId="{01B5D519-C427-4A16-91BD-283EBBF73083}" type="presParOf" srcId="{B1D90897-106E-41D9-9F77-4667E4D54535}" destId="{533908AB-AB63-4F12-8D7C-BCC3D5A4307B}" srcOrd="3" destOrd="0" presId="urn:microsoft.com/office/officeart/2018/5/layout/IconLeafLabelList"/>
    <dgm:cxn modelId="{CB2E5FA7-0A5E-4B83-8831-664AE0604775}" type="presParOf" srcId="{8166244C-3CD6-4AE0-B652-F8AF7C0F8537}" destId="{E7D2026D-233B-4635-BCAB-B2DFEA8BC08F}" srcOrd="1" destOrd="0" presId="urn:microsoft.com/office/officeart/2018/5/layout/IconLeafLabelList"/>
    <dgm:cxn modelId="{ECA4BC9E-4F23-4CCB-BF9C-7A7F5B2C5806}" type="presParOf" srcId="{8166244C-3CD6-4AE0-B652-F8AF7C0F8537}" destId="{DD9B0F19-D83E-4AA4-ABA1-7E8085083550}" srcOrd="2" destOrd="0" presId="urn:microsoft.com/office/officeart/2018/5/layout/IconLeafLabelList"/>
    <dgm:cxn modelId="{7D9D6939-2A62-41B7-B13F-60CC5ABB5FC8}" type="presParOf" srcId="{DD9B0F19-D83E-4AA4-ABA1-7E8085083550}" destId="{852E7518-93A1-4793-AF10-43A6AB3AAFB5}" srcOrd="0" destOrd="0" presId="urn:microsoft.com/office/officeart/2018/5/layout/IconLeafLabelList"/>
    <dgm:cxn modelId="{7262AA77-1D0B-4EDD-AB4C-A1707A7D8744}" type="presParOf" srcId="{DD9B0F19-D83E-4AA4-ABA1-7E8085083550}" destId="{012F6734-7E8F-4F65-9BE2-9BC23F8D4C8A}" srcOrd="1" destOrd="0" presId="urn:microsoft.com/office/officeart/2018/5/layout/IconLeafLabelList"/>
    <dgm:cxn modelId="{E62E5272-67E5-432C-B758-53A0F0DE819B}" type="presParOf" srcId="{DD9B0F19-D83E-4AA4-ABA1-7E8085083550}" destId="{621B1015-4929-4252-9FFD-D4D09A9470C1}" srcOrd="2" destOrd="0" presId="urn:microsoft.com/office/officeart/2018/5/layout/IconLeafLabelList"/>
    <dgm:cxn modelId="{BBF3682B-7D6E-41A8-9ED6-0371286E886D}" type="presParOf" srcId="{DD9B0F19-D83E-4AA4-ABA1-7E8085083550}" destId="{435E2964-6448-41DA-BAE6-F9A5A01D298D}" srcOrd="3" destOrd="0" presId="urn:microsoft.com/office/officeart/2018/5/layout/IconLeafLabelList"/>
    <dgm:cxn modelId="{10A1B5AB-A74A-4919-99B2-7E74FC4CDFAE}" type="presParOf" srcId="{8166244C-3CD6-4AE0-B652-F8AF7C0F8537}" destId="{F6CA98AC-1388-47DC-A0D5-E5DECF462199}" srcOrd="3" destOrd="0" presId="urn:microsoft.com/office/officeart/2018/5/layout/IconLeafLabelList"/>
    <dgm:cxn modelId="{0BE796D1-EFA9-4B21-91C4-4A396AEA3B91}" type="presParOf" srcId="{8166244C-3CD6-4AE0-B652-F8AF7C0F8537}" destId="{0654B12F-22FE-497C-A190-D368E0278557}" srcOrd="4" destOrd="0" presId="urn:microsoft.com/office/officeart/2018/5/layout/IconLeafLabelList"/>
    <dgm:cxn modelId="{5435ABAC-1165-41FF-9D29-C049298CF200}" type="presParOf" srcId="{0654B12F-22FE-497C-A190-D368E0278557}" destId="{9B9ABA20-733F-4B7A-A47C-90F243D8B6F8}" srcOrd="0" destOrd="0" presId="urn:microsoft.com/office/officeart/2018/5/layout/IconLeafLabelList"/>
    <dgm:cxn modelId="{03DECBC6-BAC1-4213-A46A-F43FD6813EB7}" type="presParOf" srcId="{0654B12F-22FE-497C-A190-D368E0278557}" destId="{432C8263-E2B4-4224-8C31-5829502E8CBD}" srcOrd="1" destOrd="0" presId="urn:microsoft.com/office/officeart/2018/5/layout/IconLeafLabelList"/>
    <dgm:cxn modelId="{F7DB7294-2879-4F44-A5CB-441476AFADB8}" type="presParOf" srcId="{0654B12F-22FE-497C-A190-D368E0278557}" destId="{BEE1CCAA-D23C-4140-B25B-01E5377F8EAA}" srcOrd="2" destOrd="0" presId="urn:microsoft.com/office/officeart/2018/5/layout/IconLeafLabelList"/>
    <dgm:cxn modelId="{C10C5250-0EF1-49F0-9EC8-D9FDCB5B30C9}" type="presParOf" srcId="{0654B12F-22FE-497C-A190-D368E0278557}" destId="{5046BF35-A52B-41AD-B257-18914A0480C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433AD8-6337-4368-A871-4B0BCB220C6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3E5BAC6-0733-4A57-A270-E264141247EC}">
      <dgm:prSet custT="1"/>
      <dgm:spPr/>
      <dgm:t>
        <a:bodyPr/>
        <a:lstStyle/>
        <a:p>
          <a:pPr>
            <a:defRPr cap="all"/>
          </a:pPr>
          <a:r>
            <a:rPr lang="en-US" sz="2000" b="1" dirty="0">
              <a:latin typeface="Arial" panose="020B0604020202020204" pitchFamily="34" charset="0"/>
              <a:cs typeface="Arial" panose="020B0604020202020204" pitchFamily="34" charset="0"/>
            </a:rPr>
            <a:t>Existing homes</a:t>
          </a:r>
        </a:p>
      </dgm:t>
    </dgm:pt>
    <dgm:pt modelId="{97EC1D23-38E4-4EF0-B657-CD60D51E1E73}" type="parTrans" cxnId="{EB8624CD-E2B5-421D-9AC8-81348E4D07D4}">
      <dgm:prSet/>
      <dgm:spPr/>
      <dgm:t>
        <a:bodyPr/>
        <a:lstStyle/>
        <a:p>
          <a:endParaRPr lang="en-US" sz="3200" b="1">
            <a:latin typeface="Arial" panose="020B0604020202020204" pitchFamily="34" charset="0"/>
            <a:cs typeface="Arial" panose="020B0604020202020204" pitchFamily="34" charset="0"/>
          </a:endParaRPr>
        </a:p>
      </dgm:t>
    </dgm:pt>
    <dgm:pt modelId="{585B5620-7781-4444-875D-D2AE1694ECAE}" type="sibTrans" cxnId="{EB8624CD-E2B5-421D-9AC8-81348E4D07D4}">
      <dgm:prSet/>
      <dgm:spPr/>
      <dgm:t>
        <a:bodyPr/>
        <a:lstStyle/>
        <a:p>
          <a:endParaRPr lang="en-US" sz="2000" b="1">
            <a:latin typeface="Arial" panose="020B0604020202020204" pitchFamily="34" charset="0"/>
            <a:cs typeface="Arial" panose="020B0604020202020204" pitchFamily="34" charset="0"/>
          </a:endParaRPr>
        </a:p>
      </dgm:t>
    </dgm:pt>
    <dgm:pt modelId="{DCCFB8F5-E39B-42D4-85C7-BB0BBA4B63E4}">
      <dgm:prSet custT="1"/>
      <dgm:spPr/>
      <dgm:t>
        <a:bodyPr/>
        <a:lstStyle/>
        <a:p>
          <a:pPr>
            <a:defRPr cap="all"/>
          </a:pPr>
          <a:r>
            <a:rPr lang="en-US" sz="2000" b="1" dirty="0">
              <a:latin typeface="Arial" panose="020B0604020202020204" pitchFamily="34" charset="0"/>
              <a:cs typeface="Arial" panose="020B0604020202020204" pitchFamily="34" charset="0"/>
            </a:rPr>
            <a:t>New Construction</a:t>
          </a:r>
        </a:p>
      </dgm:t>
    </dgm:pt>
    <dgm:pt modelId="{AA0CF5FB-ABF2-4F91-A5AA-CB36CE23F981}" type="parTrans" cxnId="{AD67D84C-BC26-45C4-8A9F-BF136C3D9BCD}">
      <dgm:prSet/>
      <dgm:spPr/>
      <dgm:t>
        <a:bodyPr/>
        <a:lstStyle/>
        <a:p>
          <a:endParaRPr lang="en-US" sz="3200" b="1">
            <a:latin typeface="Arial" panose="020B0604020202020204" pitchFamily="34" charset="0"/>
            <a:cs typeface="Arial" panose="020B0604020202020204" pitchFamily="34" charset="0"/>
          </a:endParaRPr>
        </a:p>
      </dgm:t>
    </dgm:pt>
    <dgm:pt modelId="{9A851996-36B3-42C5-B886-29D45CAAF67F}" type="sibTrans" cxnId="{AD67D84C-BC26-45C4-8A9F-BF136C3D9BCD}">
      <dgm:prSet/>
      <dgm:spPr/>
      <dgm:t>
        <a:bodyPr/>
        <a:lstStyle/>
        <a:p>
          <a:endParaRPr lang="en-US" sz="2000" b="1">
            <a:latin typeface="Arial" panose="020B0604020202020204" pitchFamily="34" charset="0"/>
            <a:cs typeface="Arial" panose="020B0604020202020204" pitchFamily="34" charset="0"/>
          </a:endParaRPr>
        </a:p>
      </dgm:t>
    </dgm:pt>
    <dgm:pt modelId="{F29CCA41-21FF-4D4D-BA08-8B41E30421A6}">
      <dgm:prSet custT="1"/>
      <dgm:spPr/>
      <dgm:t>
        <a:bodyPr/>
        <a:lstStyle/>
        <a:p>
          <a:pPr>
            <a:defRPr cap="all"/>
          </a:pPr>
          <a:r>
            <a:rPr lang="en-US" sz="2000" b="1" dirty="0">
              <a:latin typeface="Arial" panose="020B0604020202020204" pitchFamily="34" charset="0"/>
              <a:cs typeface="Arial" panose="020B0604020202020204" pitchFamily="34" charset="0"/>
            </a:rPr>
            <a:t>Single family homes (condos, townhomes, etc.)</a:t>
          </a:r>
        </a:p>
      </dgm:t>
    </dgm:pt>
    <dgm:pt modelId="{F94C5F21-AC16-49A5-8313-3B7900D6B705}" type="parTrans" cxnId="{B56CB271-479A-4A84-BD50-80B5906D23D8}">
      <dgm:prSet/>
      <dgm:spPr/>
      <dgm:t>
        <a:bodyPr/>
        <a:lstStyle/>
        <a:p>
          <a:endParaRPr lang="en-US" sz="3200" b="1">
            <a:latin typeface="Arial" panose="020B0604020202020204" pitchFamily="34" charset="0"/>
            <a:cs typeface="Arial" panose="020B0604020202020204" pitchFamily="34" charset="0"/>
          </a:endParaRPr>
        </a:p>
      </dgm:t>
    </dgm:pt>
    <dgm:pt modelId="{84FB6089-6B29-4712-8BF6-8F6D0815E715}" type="sibTrans" cxnId="{B56CB271-479A-4A84-BD50-80B5906D23D8}">
      <dgm:prSet/>
      <dgm:spPr/>
      <dgm:t>
        <a:bodyPr/>
        <a:lstStyle/>
        <a:p>
          <a:endParaRPr lang="en-US" sz="2000" b="1">
            <a:latin typeface="Arial" panose="020B0604020202020204" pitchFamily="34" charset="0"/>
            <a:cs typeface="Arial" panose="020B0604020202020204" pitchFamily="34" charset="0"/>
          </a:endParaRPr>
        </a:p>
      </dgm:t>
    </dgm:pt>
    <dgm:pt modelId="{FC30B096-E22B-48F3-A2F4-5D051538A0ED}">
      <dgm:prSet custT="1"/>
      <dgm:spPr/>
      <dgm:t>
        <a:bodyPr/>
        <a:lstStyle/>
        <a:p>
          <a:pPr>
            <a:defRPr cap="all"/>
          </a:pPr>
          <a:r>
            <a:rPr lang="en-US" sz="2000" b="1" dirty="0">
              <a:latin typeface="Arial" panose="020B0604020202020204" pitchFamily="34" charset="0"/>
              <a:cs typeface="Arial" panose="020B0604020202020204" pitchFamily="34" charset="0"/>
            </a:rPr>
            <a:t>Properties 1 unit</a:t>
          </a:r>
        </a:p>
      </dgm:t>
    </dgm:pt>
    <dgm:pt modelId="{9C031806-EE4B-4A13-BC78-71E36D80F177}" type="parTrans" cxnId="{B20C6E85-58A4-4004-A758-216CB0EDA649}">
      <dgm:prSet/>
      <dgm:spPr/>
      <dgm:t>
        <a:bodyPr/>
        <a:lstStyle/>
        <a:p>
          <a:endParaRPr lang="en-US" sz="3200" b="1">
            <a:latin typeface="Arial" panose="020B0604020202020204" pitchFamily="34" charset="0"/>
            <a:cs typeface="Arial" panose="020B0604020202020204" pitchFamily="34" charset="0"/>
          </a:endParaRPr>
        </a:p>
      </dgm:t>
    </dgm:pt>
    <dgm:pt modelId="{4AC269C0-0CAE-4A8A-A264-FCE803108ACE}" type="sibTrans" cxnId="{B20C6E85-58A4-4004-A758-216CB0EDA649}">
      <dgm:prSet/>
      <dgm:spPr/>
      <dgm:t>
        <a:bodyPr/>
        <a:lstStyle/>
        <a:p>
          <a:endParaRPr lang="en-US" sz="2000" b="1">
            <a:latin typeface="Arial" panose="020B0604020202020204" pitchFamily="34" charset="0"/>
            <a:cs typeface="Arial" panose="020B0604020202020204" pitchFamily="34" charset="0"/>
          </a:endParaRPr>
        </a:p>
      </dgm:t>
    </dgm:pt>
    <dgm:pt modelId="{5C929023-F2E8-459C-BFB0-11657BFA8AD4}" type="pres">
      <dgm:prSet presAssocID="{6E433AD8-6337-4368-A871-4B0BCB220C6E}" presName="hierChild1" presStyleCnt="0">
        <dgm:presLayoutVars>
          <dgm:chPref val="1"/>
          <dgm:dir/>
          <dgm:animOne val="branch"/>
          <dgm:animLvl val="lvl"/>
          <dgm:resizeHandles/>
        </dgm:presLayoutVars>
      </dgm:prSet>
      <dgm:spPr/>
    </dgm:pt>
    <dgm:pt modelId="{D0300960-02FB-4BAA-BA3D-132DCD1FF4B4}" type="pres">
      <dgm:prSet presAssocID="{83E5BAC6-0733-4A57-A270-E264141247EC}" presName="hierRoot1" presStyleCnt="0"/>
      <dgm:spPr/>
    </dgm:pt>
    <dgm:pt modelId="{E620DAEC-1CB7-4EAE-BA21-3273322853A7}" type="pres">
      <dgm:prSet presAssocID="{83E5BAC6-0733-4A57-A270-E264141247EC}" presName="composite" presStyleCnt="0"/>
      <dgm:spPr/>
    </dgm:pt>
    <dgm:pt modelId="{33C0F60E-FF67-495E-86B3-CF0E68AEF56E}" type="pres">
      <dgm:prSet presAssocID="{83E5BAC6-0733-4A57-A270-E264141247EC}" presName="background" presStyleLbl="node0" presStyleIdx="0" presStyleCnt="4"/>
      <dgm:spPr/>
    </dgm:pt>
    <dgm:pt modelId="{37054D0F-14DE-4E15-966A-B213DD0BAB8E}" type="pres">
      <dgm:prSet presAssocID="{83E5BAC6-0733-4A57-A270-E264141247EC}" presName="text" presStyleLbl="fgAcc0" presStyleIdx="0" presStyleCnt="4">
        <dgm:presLayoutVars>
          <dgm:chPref val="3"/>
        </dgm:presLayoutVars>
      </dgm:prSet>
      <dgm:spPr/>
    </dgm:pt>
    <dgm:pt modelId="{263EC934-279D-4120-B5D7-5E11228B2806}" type="pres">
      <dgm:prSet presAssocID="{83E5BAC6-0733-4A57-A270-E264141247EC}" presName="hierChild2" presStyleCnt="0"/>
      <dgm:spPr/>
    </dgm:pt>
    <dgm:pt modelId="{58BE13C0-BEC5-4454-B0E2-DD2AE4A3C57C}" type="pres">
      <dgm:prSet presAssocID="{DCCFB8F5-E39B-42D4-85C7-BB0BBA4B63E4}" presName="hierRoot1" presStyleCnt="0"/>
      <dgm:spPr/>
    </dgm:pt>
    <dgm:pt modelId="{68DD48C1-782D-448D-80B1-EB85909ECD18}" type="pres">
      <dgm:prSet presAssocID="{DCCFB8F5-E39B-42D4-85C7-BB0BBA4B63E4}" presName="composite" presStyleCnt="0"/>
      <dgm:spPr/>
    </dgm:pt>
    <dgm:pt modelId="{E52C9958-BBBE-4BF7-8D8D-A84666C742AC}" type="pres">
      <dgm:prSet presAssocID="{DCCFB8F5-E39B-42D4-85C7-BB0BBA4B63E4}" presName="background" presStyleLbl="node0" presStyleIdx="1" presStyleCnt="4"/>
      <dgm:spPr/>
    </dgm:pt>
    <dgm:pt modelId="{85A3F476-95A0-4441-A386-2E7575C05C8F}" type="pres">
      <dgm:prSet presAssocID="{DCCFB8F5-E39B-42D4-85C7-BB0BBA4B63E4}" presName="text" presStyleLbl="fgAcc0" presStyleIdx="1" presStyleCnt="4">
        <dgm:presLayoutVars>
          <dgm:chPref val="3"/>
        </dgm:presLayoutVars>
      </dgm:prSet>
      <dgm:spPr/>
    </dgm:pt>
    <dgm:pt modelId="{64E50ED4-BBA1-47C4-9C0C-737A0B95C580}" type="pres">
      <dgm:prSet presAssocID="{DCCFB8F5-E39B-42D4-85C7-BB0BBA4B63E4}" presName="hierChild2" presStyleCnt="0"/>
      <dgm:spPr/>
    </dgm:pt>
    <dgm:pt modelId="{AAF59BE2-69D6-44FF-A668-C85E4DE16C37}" type="pres">
      <dgm:prSet presAssocID="{F29CCA41-21FF-4D4D-BA08-8B41E30421A6}" presName="hierRoot1" presStyleCnt="0"/>
      <dgm:spPr/>
    </dgm:pt>
    <dgm:pt modelId="{F49AF1B6-3372-4171-8123-3D0A3C8199C7}" type="pres">
      <dgm:prSet presAssocID="{F29CCA41-21FF-4D4D-BA08-8B41E30421A6}" presName="composite" presStyleCnt="0"/>
      <dgm:spPr/>
    </dgm:pt>
    <dgm:pt modelId="{36C33A84-42D3-432A-9DAE-2193ABC9BE62}" type="pres">
      <dgm:prSet presAssocID="{F29CCA41-21FF-4D4D-BA08-8B41E30421A6}" presName="background" presStyleLbl="node0" presStyleIdx="2" presStyleCnt="4"/>
      <dgm:spPr/>
    </dgm:pt>
    <dgm:pt modelId="{AA871CAD-AD84-4863-9005-FB2C20D885D4}" type="pres">
      <dgm:prSet presAssocID="{F29CCA41-21FF-4D4D-BA08-8B41E30421A6}" presName="text" presStyleLbl="fgAcc0" presStyleIdx="2" presStyleCnt="4">
        <dgm:presLayoutVars>
          <dgm:chPref val="3"/>
        </dgm:presLayoutVars>
      </dgm:prSet>
      <dgm:spPr/>
    </dgm:pt>
    <dgm:pt modelId="{250A92C7-054B-48B3-814F-FD51DEF455D1}" type="pres">
      <dgm:prSet presAssocID="{F29CCA41-21FF-4D4D-BA08-8B41E30421A6}" presName="hierChild2" presStyleCnt="0"/>
      <dgm:spPr/>
    </dgm:pt>
    <dgm:pt modelId="{A7F7B060-D938-4B4A-9506-DF9CB58418EE}" type="pres">
      <dgm:prSet presAssocID="{FC30B096-E22B-48F3-A2F4-5D051538A0ED}" presName="hierRoot1" presStyleCnt="0"/>
      <dgm:spPr/>
    </dgm:pt>
    <dgm:pt modelId="{8180623A-26E2-421E-B6CA-E7CDA1E2B22E}" type="pres">
      <dgm:prSet presAssocID="{FC30B096-E22B-48F3-A2F4-5D051538A0ED}" presName="composite" presStyleCnt="0"/>
      <dgm:spPr/>
    </dgm:pt>
    <dgm:pt modelId="{85CEB968-7A8C-42E8-9BDE-94E8FA9B7EDC}" type="pres">
      <dgm:prSet presAssocID="{FC30B096-E22B-48F3-A2F4-5D051538A0ED}" presName="background" presStyleLbl="node0" presStyleIdx="3" presStyleCnt="4"/>
      <dgm:spPr/>
    </dgm:pt>
    <dgm:pt modelId="{FB97986E-55FF-4A6B-B2C4-3587C6D7AEBF}" type="pres">
      <dgm:prSet presAssocID="{FC30B096-E22B-48F3-A2F4-5D051538A0ED}" presName="text" presStyleLbl="fgAcc0" presStyleIdx="3" presStyleCnt="4">
        <dgm:presLayoutVars>
          <dgm:chPref val="3"/>
        </dgm:presLayoutVars>
      </dgm:prSet>
      <dgm:spPr/>
    </dgm:pt>
    <dgm:pt modelId="{B1291A91-C9D0-45F6-968B-BD3796F225D5}" type="pres">
      <dgm:prSet presAssocID="{FC30B096-E22B-48F3-A2F4-5D051538A0ED}" presName="hierChild2" presStyleCnt="0"/>
      <dgm:spPr/>
    </dgm:pt>
  </dgm:ptLst>
  <dgm:cxnLst>
    <dgm:cxn modelId="{5C340F61-FC21-44FE-8FAC-FB6317447DD6}" type="presOf" srcId="{F29CCA41-21FF-4D4D-BA08-8B41E30421A6}" destId="{AA871CAD-AD84-4863-9005-FB2C20D885D4}" srcOrd="0" destOrd="0" presId="urn:microsoft.com/office/officeart/2005/8/layout/hierarchy1"/>
    <dgm:cxn modelId="{9E38A768-8701-4380-B014-20C2A1422148}" type="presOf" srcId="{DCCFB8F5-E39B-42D4-85C7-BB0BBA4B63E4}" destId="{85A3F476-95A0-4441-A386-2E7575C05C8F}" srcOrd="0" destOrd="0" presId="urn:microsoft.com/office/officeart/2005/8/layout/hierarchy1"/>
    <dgm:cxn modelId="{AD67D84C-BC26-45C4-8A9F-BF136C3D9BCD}" srcId="{6E433AD8-6337-4368-A871-4B0BCB220C6E}" destId="{DCCFB8F5-E39B-42D4-85C7-BB0BBA4B63E4}" srcOrd="1" destOrd="0" parTransId="{AA0CF5FB-ABF2-4F91-A5AA-CB36CE23F981}" sibTransId="{9A851996-36B3-42C5-B886-29D45CAAF67F}"/>
    <dgm:cxn modelId="{B56CB271-479A-4A84-BD50-80B5906D23D8}" srcId="{6E433AD8-6337-4368-A871-4B0BCB220C6E}" destId="{F29CCA41-21FF-4D4D-BA08-8B41E30421A6}" srcOrd="2" destOrd="0" parTransId="{F94C5F21-AC16-49A5-8313-3B7900D6B705}" sibTransId="{84FB6089-6B29-4712-8BF6-8F6D0815E715}"/>
    <dgm:cxn modelId="{B20C6E85-58A4-4004-A758-216CB0EDA649}" srcId="{6E433AD8-6337-4368-A871-4B0BCB220C6E}" destId="{FC30B096-E22B-48F3-A2F4-5D051538A0ED}" srcOrd="3" destOrd="0" parTransId="{9C031806-EE4B-4A13-BC78-71E36D80F177}" sibTransId="{4AC269C0-0CAE-4A8A-A264-FCE803108ACE}"/>
    <dgm:cxn modelId="{AA98988C-BBA2-450C-BFF5-AF17CE9D5AF1}" type="presOf" srcId="{6E433AD8-6337-4368-A871-4B0BCB220C6E}" destId="{5C929023-F2E8-459C-BFB0-11657BFA8AD4}" srcOrd="0" destOrd="0" presId="urn:microsoft.com/office/officeart/2005/8/layout/hierarchy1"/>
    <dgm:cxn modelId="{72A389CA-B842-4538-8177-D868E8B4B03E}" type="presOf" srcId="{83E5BAC6-0733-4A57-A270-E264141247EC}" destId="{37054D0F-14DE-4E15-966A-B213DD0BAB8E}" srcOrd="0" destOrd="0" presId="urn:microsoft.com/office/officeart/2005/8/layout/hierarchy1"/>
    <dgm:cxn modelId="{EB8624CD-E2B5-421D-9AC8-81348E4D07D4}" srcId="{6E433AD8-6337-4368-A871-4B0BCB220C6E}" destId="{83E5BAC6-0733-4A57-A270-E264141247EC}" srcOrd="0" destOrd="0" parTransId="{97EC1D23-38E4-4EF0-B657-CD60D51E1E73}" sibTransId="{585B5620-7781-4444-875D-D2AE1694ECAE}"/>
    <dgm:cxn modelId="{F29DD3FE-F4A5-400B-A98A-494A2A802D13}" type="presOf" srcId="{FC30B096-E22B-48F3-A2F4-5D051538A0ED}" destId="{FB97986E-55FF-4A6B-B2C4-3587C6D7AEBF}" srcOrd="0" destOrd="0" presId="urn:microsoft.com/office/officeart/2005/8/layout/hierarchy1"/>
    <dgm:cxn modelId="{FDBF9482-97F3-441D-8204-A99565EE4F71}" type="presParOf" srcId="{5C929023-F2E8-459C-BFB0-11657BFA8AD4}" destId="{D0300960-02FB-4BAA-BA3D-132DCD1FF4B4}" srcOrd="0" destOrd="0" presId="urn:microsoft.com/office/officeart/2005/8/layout/hierarchy1"/>
    <dgm:cxn modelId="{4D40F61B-E9A7-4CAB-B8A9-87CBDD9BF032}" type="presParOf" srcId="{D0300960-02FB-4BAA-BA3D-132DCD1FF4B4}" destId="{E620DAEC-1CB7-4EAE-BA21-3273322853A7}" srcOrd="0" destOrd="0" presId="urn:microsoft.com/office/officeart/2005/8/layout/hierarchy1"/>
    <dgm:cxn modelId="{0F45CABD-D105-47F0-A3E6-3AFC62792B66}" type="presParOf" srcId="{E620DAEC-1CB7-4EAE-BA21-3273322853A7}" destId="{33C0F60E-FF67-495E-86B3-CF0E68AEF56E}" srcOrd="0" destOrd="0" presId="urn:microsoft.com/office/officeart/2005/8/layout/hierarchy1"/>
    <dgm:cxn modelId="{53F976B4-6067-4D58-919D-AFA31C7BCD9F}" type="presParOf" srcId="{E620DAEC-1CB7-4EAE-BA21-3273322853A7}" destId="{37054D0F-14DE-4E15-966A-B213DD0BAB8E}" srcOrd="1" destOrd="0" presId="urn:microsoft.com/office/officeart/2005/8/layout/hierarchy1"/>
    <dgm:cxn modelId="{4B3FA0A1-3824-4467-BE06-86A237CAC06A}" type="presParOf" srcId="{D0300960-02FB-4BAA-BA3D-132DCD1FF4B4}" destId="{263EC934-279D-4120-B5D7-5E11228B2806}" srcOrd="1" destOrd="0" presId="urn:microsoft.com/office/officeart/2005/8/layout/hierarchy1"/>
    <dgm:cxn modelId="{CD05801E-CDAA-4936-AC30-9E1F12368D20}" type="presParOf" srcId="{5C929023-F2E8-459C-BFB0-11657BFA8AD4}" destId="{58BE13C0-BEC5-4454-B0E2-DD2AE4A3C57C}" srcOrd="1" destOrd="0" presId="urn:microsoft.com/office/officeart/2005/8/layout/hierarchy1"/>
    <dgm:cxn modelId="{F7674FFB-6E45-40BA-98C5-5EF58940EAA7}" type="presParOf" srcId="{58BE13C0-BEC5-4454-B0E2-DD2AE4A3C57C}" destId="{68DD48C1-782D-448D-80B1-EB85909ECD18}" srcOrd="0" destOrd="0" presId="urn:microsoft.com/office/officeart/2005/8/layout/hierarchy1"/>
    <dgm:cxn modelId="{A2D655F8-CEBB-4B93-96F8-C13C655C9D3C}" type="presParOf" srcId="{68DD48C1-782D-448D-80B1-EB85909ECD18}" destId="{E52C9958-BBBE-4BF7-8D8D-A84666C742AC}" srcOrd="0" destOrd="0" presId="urn:microsoft.com/office/officeart/2005/8/layout/hierarchy1"/>
    <dgm:cxn modelId="{DA10660E-9C77-4F3C-86CA-79B988C30862}" type="presParOf" srcId="{68DD48C1-782D-448D-80B1-EB85909ECD18}" destId="{85A3F476-95A0-4441-A386-2E7575C05C8F}" srcOrd="1" destOrd="0" presId="urn:microsoft.com/office/officeart/2005/8/layout/hierarchy1"/>
    <dgm:cxn modelId="{ECCCF4F2-06E6-4811-B101-6815F90D9C86}" type="presParOf" srcId="{58BE13C0-BEC5-4454-B0E2-DD2AE4A3C57C}" destId="{64E50ED4-BBA1-47C4-9C0C-737A0B95C580}" srcOrd="1" destOrd="0" presId="urn:microsoft.com/office/officeart/2005/8/layout/hierarchy1"/>
    <dgm:cxn modelId="{43D7AF7B-234B-4F5A-AEF1-65446EE6EF29}" type="presParOf" srcId="{5C929023-F2E8-459C-BFB0-11657BFA8AD4}" destId="{AAF59BE2-69D6-44FF-A668-C85E4DE16C37}" srcOrd="2" destOrd="0" presId="urn:microsoft.com/office/officeart/2005/8/layout/hierarchy1"/>
    <dgm:cxn modelId="{8FC2AFAB-A9D0-4E49-A891-CEC0E5C72196}" type="presParOf" srcId="{AAF59BE2-69D6-44FF-A668-C85E4DE16C37}" destId="{F49AF1B6-3372-4171-8123-3D0A3C8199C7}" srcOrd="0" destOrd="0" presId="urn:microsoft.com/office/officeart/2005/8/layout/hierarchy1"/>
    <dgm:cxn modelId="{89BCE875-627C-4C4B-AA9C-08768FAB248B}" type="presParOf" srcId="{F49AF1B6-3372-4171-8123-3D0A3C8199C7}" destId="{36C33A84-42D3-432A-9DAE-2193ABC9BE62}" srcOrd="0" destOrd="0" presId="urn:microsoft.com/office/officeart/2005/8/layout/hierarchy1"/>
    <dgm:cxn modelId="{3B193525-822C-472B-B382-E14A3B2EC1FE}" type="presParOf" srcId="{F49AF1B6-3372-4171-8123-3D0A3C8199C7}" destId="{AA871CAD-AD84-4863-9005-FB2C20D885D4}" srcOrd="1" destOrd="0" presId="urn:microsoft.com/office/officeart/2005/8/layout/hierarchy1"/>
    <dgm:cxn modelId="{326CEE7E-0FAA-4F04-A1C8-CBF64FB3432B}" type="presParOf" srcId="{AAF59BE2-69D6-44FF-A668-C85E4DE16C37}" destId="{250A92C7-054B-48B3-814F-FD51DEF455D1}" srcOrd="1" destOrd="0" presId="urn:microsoft.com/office/officeart/2005/8/layout/hierarchy1"/>
    <dgm:cxn modelId="{2AB33F2E-7FFF-4D0C-91E1-6BDFEF2FE4AE}" type="presParOf" srcId="{5C929023-F2E8-459C-BFB0-11657BFA8AD4}" destId="{A7F7B060-D938-4B4A-9506-DF9CB58418EE}" srcOrd="3" destOrd="0" presId="urn:microsoft.com/office/officeart/2005/8/layout/hierarchy1"/>
    <dgm:cxn modelId="{8BB30003-4630-4EF9-8C68-318B590A7E18}" type="presParOf" srcId="{A7F7B060-D938-4B4A-9506-DF9CB58418EE}" destId="{8180623A-26E2-421E-B6CA-E7CDA1E2B22E}" srcOrd="0" destOrd="0" presId="urn:microsoft.com/office/officeart/2005/8/layout/hierarchy1"/>
    <dgm:cxn modelId="{A226FA3A-3BFB-48E3-ABA7-1E4CA683CA32}" type="presParOf" srcId="{8180623A-26E2-421E-B6CA-E7CDA1E2B22E}" destId="{85CEB968-7A8C-42E8-9BDE-94E8FA9B7EDC}" srcOrd="0" destOrd="0" presId="urn:microsoft.com/office/officeart/2005/8/layout/hierarchy1"/>
    <dgm:cxn modelId="{33F06AB8-A608-4708-BE97-8A2C9B1C5589}" type="presParOf" srcId="{8180623A-26E2-421E-B6CA-E7CDA1E2B22E}" destId="{FB97986E-55FF-4A6B-B2C4-3587C6D7AEBF}" srcOrd="1" destOrd="0" presId="urn:microsoft.com/office/officeart/2005/8/layout/hierarchy1"/>
    <dgm:cxn modelId="{AC9FDD4A-5653-4A93-A7F2-402EDDCD1BDF}" type="presParOf" srcId="{A7F7B060-D938-4B4A-9506-DF9CB58418EE}" destId="{B1291A91-C9D0-45F6-968B-BD3796F225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2DC94-DA4F-46F0-A19A-B4281DAF52D4}">
      <dsp:nvSpPr>
        <dsp:cNvPr id="0" name=""/>
        <dsp:cNvSpPr/>
      </dsp:nvSpPr>
      <dsp:spPr>
        <a:xfrm>
          <a:off x="55" y="456455"/>
          <a:ext cx="5310549" cy="2124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Can be stacked with: </a:t>
          </a:r>
        </a:p>
      </dsp:txBody>
      <dsp:txXfrm>
        <a:off x="55" y="456455"/>
        <a:ext cx="5310549" cy="2124219"/>
      </dsp:txXfrm>
    </dsp:sp>
    <dsp:sp modelId="{44EB6C2D-F5A4-4125-8C6E-C18EF2AA5CC8}">
      <dsp:nvSpPr>
        <dsp:cNvPr id="0" name=""/>
        <dsp:cNvSpPr/>
      </dsp:nvSpPr>
      <dsp:spPr>
        <a:xfrm>
          <a:off x="55" y="2580675"/>
          <a:ext cx="5310549" cy="228598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Banks down payment assistance</a:t>
          </a:r>
        </a:p>
        <a:p>
          <a:pPr marL="228600" lvl="1" indent="-228600" algn="l" defTabSz="1200150">
            <a:lnSpc>
              <a:spcPct val="90000"/>
            </a:lnSpc>
            <a:spcBef>
              <a:spcPct val="0"/>
            </a:spcBef>
            <a:spcAft>
              <a:spcPct val="15000"/>
            </a:spcAft>
            <a:buChar char="•"/>
          </a:pPr>
          <a:r>
            <a:rPr lang="en-US" sz="2700" kern="1200"/>
            <a:t>IHDA down payment assistance</a:t>
          </a:r>
        </a:p>
      </dsp:txBody>
      <dsp:txXfrm>
        <a:off x="55" y="2580675"/>
        <a:ext cx="5310549" cy="2285984"/>
      </dsp:txXfrm>
    </dsp:sp>
    <dsp:sp modelId="{897A9947-3BB4-42E8-BCF5-CCCC8F5D88F0}">
      <dsp:nvSpPr>
        <dsp:cNvPr id="0" name=""/>
        <dsp:cNvSpPr/>
      </dsp:nvSpPr>
      <dsp:spPr>
        <a:xfrm>
          <a:off x="6054081" y="456455"/>
          <a:ext cx="5310549" cy="212421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Cannot be stacked with other counties that also run down payment assistance programs with HUD funding (Kane, DuPage, Kendall, or Will.)</a:t>
          </a:r>
        </a:p>
      </dsp:txBody>
      <dsp:txXfrm>
        <a:off x="6054081" y="456455"/>
        <a:ext cx="5310549" cy="2124219"/>
      </dsp:txXfrm>
    </dsp:sp>
    <dsp:sp modelId="{DBB4431E-E057-463E-9676-E2D726B1452B}">
      <dsp:nvSpPr>
        <dsp:cNvPr id="0" name=""/>
        <dsp:cNvSpPr/>
      </dsp:nvSpPr>
      <dsp:spPr>
        <a:xfrm>
          <a:off x="6054081" y="2580675"/>
          <a:ext cx="5310549" cy="228598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Funds provided based on need. If applicant is at 30% on the front ratio of DTI without assistance. They are already paying an affordable payment.</a:t>
          </a:r>
        </a:p>
      </dsp:txBody>
      <dsp:txXfrm>
        <a:off x="6054081" y="2580675"/>
        <a:ext cx="5310549" cy="2285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D5B1C-741E-41FF-A16F-98D5AB50D7BE}">
      <dsp:nvSpPr>
        <dsp:cNvPr id="0" name=""/>
        <dsp:cNvSpPr/>
      </dsp:nvSpPr>
      <dsp:spPr>
        <a:xfrm rot="5400000">
          <a:off x="3369716" y="-583146"/>
          <a:ext cx="2622024" cy="4405392"/>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NSPIRE home inspection required.</a:t>
          </a:r>
        </a:p>
        <a:p>
          <a:pPr marL="171450" lvl="1" indent="-171450" algn="l" defTabSz="800100">
            <a:lnSpc>
              <a:spcPct val="90000"/>
            </a:lnSpc>
            <a:spcBef>
              <a:spcPct val="0"/>
            </a:spcBef>
            <a:spcAft>
              <a:spcPct val="15000"/>
            </a:spcAft>
            <a:buChar char="•"/>
          </a:pPr>
          <a:r>
            <a:rPr lang="en-US" sz="1800" kern="1200" dirty="0"/>
            <a:t>Homebuyer Counseling Required.</a:t>
          </a:r>
        </a:p>
        <a:p>
          <a:pPr marL="171450" lvl="1" indent="-171450" algn="l" defTabSz="800100">
            <a:lnSpc>
              <a:spcPct val="90000"/>
            </a:lnSpc>
            <a:spcBef>
              <a:spcPct val="0"/>
            </a:spcBef>
            <a:spcAft>
              <a:spcPct val="15000"/>
            </a:spcAft>
            <a:buChar char="•"/>
          </a:pPr>
          <a:r>
            <a:rPr lang="en-US" sz="1800" kern="1200" dirty="0"/>
            <a:t>25% - 35% / 43% DTI. With compensating factors can go higher.</a:t>
          </a:r>
        </a:p>
        <a:p>
          <a:pPr marL="171450" lvl="1" indent="-171450" algn="l" defTabSz="800100">
            <a:lnSpc>
              <a:spcPct val="90000"/>
            </a:lnSpc>
            <a:spcBef>
              <a:spcPct val="0"/>
            </a:spcBef>
            <a:spcAft>
              <a:spcPct val="15000"/>
            </a:spcAft>
            <a:buChar char="•"/>
          </a:pPr>
          <a:r>
            <a:rPr lang="en-US" sz="1800" kern="1200" dirty="0"/>
            <a:t>Maximum purchase prices.</a:t>
          </a:r>
        </a:p>
        <a:p>
          <a:pPr marL="171450" lvl="1" indent="-171450" algn="l" defTabSz="800100">
            <a:lnSpc>
              <a:spcPct val="90000"/>
            </a:lnSpc>
            <a:spcBef>
              <a:spcPct val="0"/>
            </a:spcBef>
            <a:spcAft>
              <a:spcPct val="15000"/>
            </a:spcAft>
            <a:buChar char="•"/>
          </a:pPr>
          <a:r>
            <a:rPr lang="en-US" sz="1800" kern="1200" dirty="0"/>
            <a:t>Can be combined with Closing Costs Grant and Home Repairs Grant.</a:t>
          </a:r>
        </a:p>
      </dsp:txBody>
      <dsp:txXfrm rot="-5400000">
        <a:off x="2478033" y="436534"/>
        <a:ext cx="4277395" cy="2366030"/>
      </dsp:txXfrm>
    </dsp:sp>
    <dsp:sp modelId="{E24D5ACE-87C4-43F8-A9AB-4BDC48F336AA}">
      <dsp:nvSpPr>
        <dsp:cNvPr id="0" name=""/>
        <dsp:cNvSpPr/>
      </dsp:nvSpPr>
      <dsp:spPr>
        <a:xfrm>
          <a:off x="0" y="82"/>
          <a:ext cx="2478033" cy="327753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Deferred Loan for 30% AMI - 80% AMI - Federal funding source.</a:t>
          </a:r>
        </a:p>
      </dsp:txBody>
      <dsp:txXfrm>
        <a:off x="120968" y="121050"/>
        <a:ext cx="2236097" cy="3035595"/>
      </dsp:txXfrm>
    </dsp:sp>
    <dsp:sp modelId="{52D71836-048C-4D26-98B1-1C2FCCA268B3}">
      <dsp:nvSpPr>
        <dsp:cNvPr id="0" name=""/>
        <dsp:cNvSpPr/>
      </dsp:nvSpPr>
      <dsp:spPr>
        <a:xfrm rot="5400000">
          <a:off x="3369716" y="2877559"/>
          <a:ext cx="2622024" cy="4405392"/>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Standard home inspection.</a:t>
          </a:r>
        </a:p>
        <a:p>
          <a:pPr marL="171450" lvl="1" indent="-171450" algn="l" defTabSz="800100">
            <a:lnSpc>
              <a:spcPct val="90000"/>
            </a:lnSpc>
            <a:spcBef>
              <a:spcPct val="0"/>
            </a:spcBef>
            <a:spcAft>
              <a:spcPct val="15000"/>
            </a:spcAft>
            <a:buChar char="•"/>
          </a:pPr>
          <a:r>
            <a:rPr lang="en-US" sz="1800" kern="1200"/>
            <a:t>Homebuyer Counseling Required.</a:t>
          </a:r>
        </a:p>
        <a:p>
          <a:pPr marL="171450" lvl="1" indent="-171450" algn="l" defTabSz="800100">
            <a:lnSpc>
              <a:spcPct val="90000"/>
            </a:lnSpc>
            <a:spcBef>
              <a:spcPct val="0"/>
            </a:spcBef>
            <a:spcAft>
              <a:spcPct val="15000"/>
            </a:spcAft>
            <a:buChar char="•"/>
          </a:pPr>
          <a:r>
            <a:rPr lang="en-US" sz="1800" kern="1200" dirty="0"/>
            <a:t>25% - 35% / 43% DTI. With compensating factors can go higher.</a:t>
          </a:r>
        </a:p>
        <a:p>
          <a:pPr marL="171450" lvl="1" indent="-171450" algn="l" defTabSz="800100">
            <a:lnSpc>
              <a:spcPct val="90000"/>
            </a:lnSpc>
            <a:spcBef>
              <a:spcPct val="0"/>
            </a:spcBef>
            <a:spcAft>
              <a:spcPct val="15000"/>
            </a:spcAft>
            <a:buChar char="•"/>
          </a:pPr>
          <a:r>
            <a:rPr lang="en-US" sz="1800" kern="1200" dirty="0"/>
            <a:t>No maximum purchase prices.</a:t>
          </a:r>
        </a:p>
        <a:p>
          <a:pPr marL="171450" lvl="1" indent="-171450" algn="l" defTabSz="800100">
            <a:lnSpc>
              <a:spcPct val="90000"/>
            </a:lnSpc>
            <a:spcBef>
              <a:spcPct val="0"/>
            </a:spcBef>
            <a:spcAft>
              <a:spcPct val="15000"/>
            </a:spcAft>
            <a:buChar char="•"/>
          </a:pPr>
          <a:r>
            <a:rPr lang="en-US" sz="1800" kern="1200" dirty="0"/>
            <a:t>Can be combined with Home Repairs Grant.</a:t>
          </a:r>
        </a:p>
      </dsp:txBody>
      <dsp:txXfrm rot="-5400000">
        <a:off x="2478033" y="3897240"/>
        <a:ext cx="4277395" cy="2366030"/>
      </dsp:txXfrm>
    </dsp:sp>
    <dsp:sp modelId="{378A0F80-5C4D-4437-A83A-1A6BAC7C48E8}">
      <dsp:nvSpPr>
        <dsp:cNvPr id="0" name=""/>
        <dsp:cNvSpPr/>
      </dsp:nvSpPr>
      <dsp:spPr>
        <a:xfrm>
          <a:off x="0" y="3441489"/>
          <a:ext cx="2478033" cy="327753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Deferred Loan for 80% AMI - 120% AMI - City funding source.</a:t>
          </a:r>
        </a:p>
      </dsp:txBody>
      <dsp:txXfrm>
        <a:off x="120968" y="3562457"/>
        <a:ext cx="2236097" cy="303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165F0-F6D6-451B-AAEE-0F9AC99ED3DB}">
      <dsp:nvSpPr>
        <dsp:cNvPr id="0" name=""/>
        <dsp:cNvSpPr/>
      </dsp:nvSpPr>
      <dsp:spPr>
        <a:xfrm>
          <a:off x="0" y="104734"/>
          <a:ext cx="6900512" cy="122006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Acceptable debt to income ratio for this program is 25%-35%/43%. </a:t>
          </a:r>
        </a:p>
      </dsp:txBody>
      <dsp:txXfrm>
        <a:off x="59559" y="164293"/>
        <a:ext cx="6781394" cy="1100949"/>
      </dsp:txXfrm>
    </dsp:sp>
    <dsp:sp modelId="{0000440B-F13D-49C8-93D3-FD08834A0310}">
      <dsp:nvSpPr>
        <dsp:cNvPr id="0" name=""/>
        <dsp:cNvSpPr/>
      </dsp:nvSpPr>
      <dsp:spPr>
        <a:xfrm>
          <a:off x="0" y="1382402"/>
          <a:ext cx="6900512" cy="122006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Why?</a:t>
          </a:r>
        </a:p>
        <a:p>
          <a:pPr marL="0" lvl="0" indent="0" algn="l" defTabSz="889000">
            <a:lnSpc>
              <a:spcPct val="100000"/>
            </a:lnSpc>
            <a:spcBef>
              <a:spcPct val="0"/>
            </a:spcBef>
            <a:spcAft>
              <a:spcPct val="35000"/>
            </a:spcAft>
            <a:buNone/>
          </a:pPr>
          <a:r>
            <a:rPr lang="en-US" sz="2000" kern="1200" dirty="0"/>
            <a:t>This is a DTI that the City considers to be affordable. </a:t>
          </a:r>
        </a:p>
      </dsp:txBody>
      <dsp:txXfrm>
        <a:off x="59559" y="1441961"/>
        <a:ext cx="6781394" cy="1100949"/>
      </dsp:txXfrm>
    </dsp:sp>
    <dsp:sp modelId="{506B9983-6F1D-407C-9143-C29E55382BAA}">
      <dsp:nvSpPr>
        <dsp:cNvPr id="0" name=""/>
        <dsp:cNvSpPr/>
      </dsp:nvSpPr>
      <dsp:spPr>
        <a:xfrm>
          <a:off x="0" y="2602470"/>
          <a:ext cx="690051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5400" rIns="142240" bIns="25400" numCol="1" spcCol="1270" anchor="t" anchorCtr="0">
          <a:noAutofit/>
        </a:bodyPr>
        <a:lstStyle/>
        <a:p>
          <a:pPr marL="171450" lvl="1" indent="-171450" algn="l" defTabSz="711200">
            <a:lnSpc>
              <a:spcPct val="100000"/>
            </a:lnSpc>
            <a:spcBef>
              <a:spcPct val="0"/>
            </a:spcBef>
            <a:spcAft>
              <a:spcPct val="20000"/>
            </a:spcAft>
            <a:buChar char="•"/>
          </a:pPr>
          <a:endParaRPr lang="en-US" sz="1600" kern="1200" dirty="0"/>
        </a:p>
      </dsp:txBody>
      <dsp:txXfrm>
        <a:off x="0" y="2602470"/>
        <a:ext cx="6900512" cy="331200"/>
      </dsp:txXfrm>
    </dsp:sp>
    <dsp:sp modelId="{4724EE0B-63EB-4C11-A600-1CBE1B5D689C}">
      <dsp:nvSpPr>
        <dsp:cNvPr id="0" name=""/>
        <dsp:cNvSpPr/>
      </dsp:nvSpPr>
      <dsp:spPr>
        <a:xfrm>
          <a:off x="0" y="2933670"/>
          <a:ext cx="6900512" cy="122006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HUD’s definition of affordable housing is a household paying 30% of their gross income towards a housing payment, including utilities. </a:t>
          </a:r>
        </a:p>
      </dsp:txBody>
      <dsp:txXfrm>
        <a:off x="59559" y="2993229"/>
        <a:ext cx="6781394" cy="1100949"/>
      </dsp:txXfrm>
    </dsp:sp>
    <dsp:sp modelId="{DE106317-BA7B-4489-8B84-67F9AC730626}">
      <dsp:nvSpPr>
        <dsp:cNvPr id="0" name=""/>
        <dsp:cNvSpPr/>
      </dsp:nvSpPr>
      <dsp:spPr>
        <a:xfrm>
          <a:off x="0" y="4211338"/>
          <a:ext cx="6900512" cy="122006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With certain compensating factors, </a:t>
          </a:r>
          <a:r>
            <a:rPr lang="en-US" sz="2000" kern="1200"/>
            <a:t>the program </a:t>
          </a:r>
          <a:r>
            <a:rPr lang="en-US" sz="2000" kern="1200" dirty="0"/>
            <a:t>can go up to 40%/50%. </a:t>
          </a:r>
        </a:p>
      </dsp:txBody>
      <dsp:txXfrm>
        <a:off x="59559" y="4270897"/>
        <a:ext cx="6781394" cy="1100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0C3AD-B3A5-40F2-AA0B-E3045D1D6E79}">
      <dsp:nvSpPr>
        <dsp:cNvPr id="0" name=""/>
        <dsp:cNvSpPr/>
      </dsp:nvSpPr>
      <dsp:spPr>
        <a:xfrm>
          <a:off x="1613945" y="343"/>
          <a:ext cx="1091566" cy="1091566"/>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938BF-3EBC-482D-8246-9A2E32861EA0}">
      <dsp:nvSpPr>
        <dsp:cNvPr id="0" name=""/>
        <dsp:cNvSpPr/>
      </dsp:nvSpPr>
      <dsp:spPr>
        <a:xfrm>
          <a:off x="1846574" y="232972"/>
          <a:ext cx="626308" cy="626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908AB-AB63-4F12-8D7C-BCC3D5A4307B}">
      <dsp:nvSpPr>
        <dsp:cNvPr id="0" name=""/>
        <dsp:cNvSpPr/>
      </dsp:nvSpPr>
      <dsp:spPr>
        <a:xfrm>
          <a:off x="1265002" y="1431905"/>
          <a:ext cx="1789453" cy="364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cap="all"/>
          </a:pPr>
          <a:r>
            <a:rPr lang="en-US" sz="1400" kern="1200" dirty="0">
              <a:solidFill>
                <a:schemeClr val="bg1"/>
              </a:solidFill>
            </a:rPr>
            <a:t>For homebuyers up to 120% AMI or under, HUD-certified housing counseling required.</a:t>
          </a:r>
        </a:p>
      </dsp:txBody>
      <dsp:txXfrm>
        <a:off x="1265002" y="1431905"/>
        <a:ext cx="1789453" cy="3640418"/>
      </dsp:txXfrm>
    </dsp:sp>
    <dsp:sp modelId="{852E7518-93A1-4793-AF10-43A6AB3AAFB5}">
      <dsp:nvSpPr>
        <dsp:cNvPr id="0" name=""/>
        <dsp:cNvSpPr/>
      </dsp:nvSpPr>
      <dsp:spPr>
        <a:xfrm>
          <a:off x="3716553" y="343"/>
          <a:ext cx="1091566" cy="1091566"/>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F6734-7E8F-4F65-9BE2-9BC23F8D4C8A}">
      <dsp:nvSpPr>
        <dsp:cNvPr id="0" name=""/>
        <dsp:cNvSpPr/>
      </dsp:nvSpPr>
      <dsp:spPr>
        <a:xfrm>
          <a:off x="3949182" y="232972"/>
          <a:ext cx="626308" cy="626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E2964-6448-41DA-BAE6-F9A5A01D298D}">
      <dsp:nvSpPr>
        <dsp:cNvPr id="0" name=""/>
        <dsp:cNvSpPr/>
      </dsp:nvSpPr>
      <dsp:spPr>
        <a:xfrm>
          <a:off x="3367609" y="1431905"/>
          <a:ext cx="1789453" cy="364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cap="all"/>
          </a:pPr>
          <a:r>
            <a:rPr lang="en-US" sz="1400" kern="1200" dirty="0">
              <a:solidFill>
                <a:schemeClr val="bg1"/>
              </a:solidFill>
            </a:rPr>
            <a:t>Any HUD-certified housing counselor can be used; however, the City of Aurora will pay if it occurs through The Neighbor Project &amp; </a:t>
          </a:r>
          <a:r>
            <a:rPr lang="en-US" sz="1400" kern="1200" dirty="0" err="1">
              <a:solidFill>
                <a:schemeClr val="bg1"/>
              </a:solidFill>
            </a:rPr>
            <a:t>Xilin</a:t>
          </a:r>
          <a:r>
            <a:rPr lang="en-US" sz="1400" kern="1200" dirty="0">
              <a:solidFill>
                <a:schemeClr val="bg1"/>
              </a:solidFill>
            </a:rPr>
            <a:t> Association</a:t>
          </a:r>
        </a:p>
        <a:p>
          <a:pPr marL="0" lvl="0" indent="0" algn="l" defTabSz="622300">
            <a:lnSpc>
              <a:spcPct val="100000"/>
            </a:lnSpc>
            <a:spcBef>
              <a:spcPct val="0"/>
            </a:spcBef>
            <a:spcAft>
              <a:spcPct val="35000"/>
            </a:spcAft>
            <a:buNone/>
            <a:defRPr cap="all"/>
          </a:pPr>
          <a:r>
            <a:rPr lang="en-US" sz="1400" kern="1200" dirty="0">
              <a:solidFill>
                <a:schemeClr val="bg1"/>
              </a:solidFill>
            </a:rPr>
            <a:t>The Neighbor Project: 630-609-9400</a:t>
          </a:r>
        </a:p>
        <a:p>
          <a:pPr marL="0" lvl="0" indent="0" algn="l" defTabSz="622300">
            <a:lnSpc>
              <a:spcPct val="100000"/>
            </a:lnSpc>
            <a:spcBef>
              <a:spcPct val="0"/>
            </a:spcBef>
            <a:spcAft>
              <a:spcPct val="35000"/>
            </a:spcAft>
            <a:buNone/>
            <a:defRPr cap="all"/>
          </a:pPr>
          <a:r>
            <a:rPr lang="en-US" sz="1400" kern="1200" dirty="0" err="1">
              <a:solidFill>
                <a:schemeClr val="bg1"/>
              </a:solidFill>
            </a:rPr>
            <a:t>Xilin</a:t>
          </a:r>
          <a:r>
            <a:rPr lang="en-US" sz="1400" kern="1200" dirty="0">
              <a:solidFill>
                <a:schemeClr val="bg1"/>
              </a:solidFill>
            </a:rPr>
            <a:t> Association: 630-701-2983; </a:t>
          </a:r>
          <a:r>
            <a:rPr lang="en-US" sz="14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Contact - </a:t>
          </a:r>
          <a:r>
            <a:rPr lang="en-US" sz="1400" kern="1200" dirty="0" err="1">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Xilin</a:t>
          </a:r>
          <a:r>
            <a:rPr lang="en-US" sz="14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 Association</a:t>
          </a:r>
          <a:endParaRPr lang="en-US" sz="1400" kern="1200" dirty="0">
            <a:solidFill>
              <a:schemeClr val="bg1"/>
            </a:solidFill>
          </a:endParaRPr>
        </a:p>
      </dsp:txBody>
      <dsp:txXfrm>
        <a:off x="3367609" y="1431905"/>
        <a:ext cx="1789453" cy="3640418"/>
      </dsp:txXfrm>
    </dsp:sp>
    <dsp:sp modelId="{9B9ABA20-733F-4B7A-A47C-90F243D8B6F8}">
      <dsp:nvSpPr>
        <dsp:cNvPr id="0" name=""/>
        <dsp:cNvSpPr/>
      </dsp:nvSpPr>
      <dsp:spPr>
        <a:xfrm>
          <a:off x="5819160" y="343"/>
          <a:ext cx="1091566" cy="1091566"/>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C8263-E2B4-4224-8C31-5829502E8CBD}">
      <dsp:nvSpPr>
        <dsp:cNvPr id="0" name=""/>
        <dsp:cNvSpPr/>
      </dsp:nvSpPr>
      <dsp:spPr>
        <a:xfrm>
          <a:off x="6051789" y="232972"/>
          <a:ext cx="626308" cy="62630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6BF35-A52B-41AD-B257-18914A0480C4}">
      <dsp:nvSpPr>
        <dsp:cNvPr id="0" name=""/>
        <dsp:cNvSpPr/>
      </dsp:nvSpPr>
      <dsp:spPr>
        <a:xfrm>
          <a:off x="5470217" y="1431905"/>
          <a:ext cx="1789453" cy="364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cap="all"/>
          </a:pPr>
          <a:r>
            <a:rPr lang="en-US" sz="1400" kern="1200">
              <a:solidFill>
                <a:schemeClr val="bg1"/>
              </a:solidFill>
            </a:rPr>
            <a:t>Homebuyers must provide HUD certified housing counselor certificate to show successful completion.</a:t>
          </a:r>
        </a:p>
      </dsp:txBody>
      <dsp:txXfrm>
        <a:off x="5470217" y="1431905"/>
        <a:ext cx="1789453" cy="3640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0F60E-FF67-495E-86B3-CF0E68AEF56E}">
      <dsp:nvSpPr>
        <dsp:cNvPr id="0" name=""/>
        <dsp:cNvSpPr/>
      </dsp:nvSpPr>
      <dsp:spPr>
        <a:xfrm>
          <a:off x="3305" y="900363"/>
          <a:ext cx="2360073" cy="14986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54D0F-14DE-4E15-966A-B213DD0BAB8E}">
      <dsp:nvSpPr>
        <dsp:cNvPr id="0" name=""/>
        <dsp:cNvSpPr/>
      </dsp:nvSpPr>
      <dsp:spPr>
        <a:xfrm>
          <a:off x="265535" y="1149482"/>
          <a:ext cx="2360073" cy="14986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US" sz="2000" b="1" kern="1200" dirty="0">
              <a:latin typeface="Arial" panose="020B0604020202020204" pitchFamily="34" charset="0"/>
              <a:cs typeface="Arial" panose="020B0604020202020204" pitchFamily="34" charset="0"/>
            </a:rPr>
            <a:t>Existing homes</a:t>
          </a:r>
        </a:p>
      </dsp:txBody>
      <dsp:txXfrm>
        <a:off x="309429" y="1193376"/>
        <a:ext cx="2272285" cy="1410858"/>
      </dsp:txXfrm>
    </dsp:sp>
    <dsp:sp modelId="{E52C9958-BBBE-4BF7-8D8D-A84666C742AC}">
      <dsp:nvSpPr>
        <dsp:cNvPr id="0" name=""/>
        <dsp:cNvSpPr/>
      </dsp:nvSpPr>
      <dsp:spPr>
        <a:xfrm>
          <a:off x="2887840" y="900363"/>
          <a:ext cx="2360073" cy="14986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3F476-95A0-4441-A386-2E7575C05C8F}">
      <dsp:nvSpPr>
        <dsp:cNvPr id="0" name=""/>
        <dsp:cNvSpPr/>
      </dsp:nvSpPr>
      <dsp:spPr>
        <a:xfrm>
          <a:off x="3150070" y="1149482"/>
          <a:ext cx="2360073" cy="14986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US" sz="2000" b="1" kern="1200" dirty="0">
              <a:latin typeface="Arial" panose="020B0604020202020204" pitchFamily="34" charset="0"/>
              <a:cs typeface="Arial" panose="020B0604020202020204" pitchFamily="34" charset="0"/>
            </a:rPr>
            <a:t>New Construction</a:t>
          </a:r>
        </a:p>
      </dsp:txBody>
      <dsp:txXfrm>
        <a:off x="3193964" y="1193376"/>
        <a:ext cx="2272285" cy="1410858"/>
      </dsp:txXfrm>
    </dsp:sp>
    <dsp:sp modelId="{36C33A84-42D3-432A-9DAE-2193ABC9BE62}">
      <dsp:nvSpPr>
        <dsp:cNvPr id="0" name=""/>
        <dsp:cNvSpPr/>
      </dsp:nvSpPr>
      <dsp:spPr>
        <a:xfrm>
          <a:off x="5772374" y="900363"/>
          <a:ext cx="2360073" cy="14986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71CAD-AD84-4863-9005-FB2C20D885D4}">
      <dsp:nvSpPr>
        <dsp:cNvPr id="0" name=""/>
        <dsp:cNvSpPr/>
      </dsp:nvSpPr>
      <dsp:spPr>
        <a:xfrm>
          <a:off x="6034605" y="1149482"/>
          <a:ext cx="2360073" cy="14986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US" sz="2000" b="1" kern="1200" dirty="0">
              <a:latin typeface="Arial" panose="020B0604020202020204" pitchFamily="34" charset="0"/>
              <a:cs typeface="Arial" panose="020B0604020202020204" pitchFamily="34" charset="0"/>
            </a:rPr>
            <a:t>Single family homes (condos, townhomes, etc.)</a:t>
          </a:r>
        </a:p>
      </dsp:txBody>
      <dsp:txXfrm>
        <a:off x="6078499" y="1193376"/>
        <a:ext cx="2272285" cy="1410858"/>
      </dsp:txXfrm>
    </dsp:sp>
    <dsp:sp modelId="{85CEB968-7A8C-42E8-9BDE-94E8FA9B7EDC}">
      <dsp:nvSpPr>
        <dsp:cNvPr id="0" name=""/>
        <dsp:cNvSpPr/>
      </dsp:nvSpPr>
      <dsp:spPr>
        <a:xfrm>
          <a:off x="8656909" y="900363"/>
          <a:ext cx="2360073" cy="14986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7986E-55FF-4A6B-B2C4-3587C6D7AEBF}">
      <dsp:nvSpPr>
        <dsp:cNvPr id="0" name=""/>
        <dsp:cNvSpPr/>
      </dsp:nvSpPr>
      <dsp:spPr>
        <a:xfrm>
          <a:off x="8919139" y="1149482"/>
          <a:ext cx="2360073" cy="14986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US" sz="2000" b="1" kern="1200" dirty="0">
              <a:latin typeface="Arial" panose="020B0604020202020204" pitchFamily="34" charset="0"/>
              <a:cs typeface="Arial" panose="020B0604020202020204" pitchFamily="34" charset="0"/>
            </a:rPr>
            <a:t>Properties 1 unit</a:t>
          </a:r>
        </a:p>
      </dsp:txBody>
      <dsp:txXfrm>
        <a:off x="8963033" y="1193376"/>
        <a:ext cx="2272285" cy="14108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2AE4-79A2-3AF7-6955-65E8CF789295}"/>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0A7F0A1-3A72-B21F-885D-8423DF020B5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F84C40B-07EB-FB91-9CEC-B43FCA4E675C}"/>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5" name="Footer Placeholder 4">
            <a:extLst>
              <a:ext uri="{FF2B5EF4-FFF2-40B4-BE49-F238E27FC236}">
                <a16:creationId xmlns:a16="http://schemas.microsoft.com/office/drawing/2014/main" id="{842F9347-72E3-0D1D-9E2C-75CB5FBD51E3}"/>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EAFD080-446D-AE42-FA2D-510A6C87AD1D}"/>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259103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4410-A91F-858A-12F8-8DBE3A904868}"/>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BB130ABB-0FC6-088F-6A8E-0743ED67A534}"/>
              </a:ext>
            </a:extLst>
          </p:cNvPr>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F30CC2-912B-0AA9-185F-8166EA415D4D}"/>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5" name="Footer Placeholder 4">
            <a:extLst>
              <a:ext uri="{FF2B5EF4-FFF2-40B4-BE49-F238E27FC236}">
                <a16:creationId xmlns:a16="http://schemas.microsoft.com/office/drawing/2014/main" id="{10017E7E-0FCC-3572-05B9-B0198347033F}"/>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1E18D4C-A003-F3A4-1257-ED5049764EAA}"/>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21785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7B114-8697-8F2C-62F2-2DEB432163D7}"/>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B5C84C1B-56EB-0072-2435-3873C188DDCD}"/>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64D04A-3FD2-258D-F654-05BBF38CF9FF}"/>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5" name="Footer Placeholder 4">
            <a:extLst>
              <a:ext uri="{FF2B5EF4-FFF2-40B4-BE49-F238E27FC236}">
                <a16:creationId xmlns:a16="http://schemas.microsoft.com/office/drawing/2014/main" id="{EBB693F5-6771-8F40-0FBD-410C3DC2C331}"/>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0C2A61C-276E-1793-57E1-0BDEC20E80AB}"/>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240696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1229-D853-596E-BB67-9B560A21134A}"/>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00EAB60-1318-DC0C-506A-FBF9EB32DAE6}"/>
              </a:ext>
            </a:extLst>
          </p:cNvPr>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75F888-BB96-5489-8F35-A61D72F03A32}"/>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5" name="Footer Placeholder 4">
            <a:extLst>
              <a:ext uri="{FF2B5EF4-FFF2-40B4-BE49-F238E27FC236}">
                <a16:creationId xmlns:a16="http://schemas.microsoft.com/office/drawing/2014/main" id="{47041CF7-97FD-6980-4E75-5C2D348D8AAD}"/>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1DD4DDA-BB9C-B2A8-B6AB-95F893709C33}"/>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78494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800F-2121-9AC5-DBA7-2C372E54184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9C685D0-B5AB-4592-3F65-9A2C6B448B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2FB84D0-8A97-6883-6C81-636A353632BF}"/>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5" name="Footer Placeholder 4">
            <a:extLst>
              <a:ext uri="{FF2B5EF4-FFF2-40B4-BE49-F238E27FC236}">
                <a16:creationId xmlns:a16="http://schemas.microsoft.com/office/drawing/2014/main" id="{6F62B92F-7292-9BF6-7996-07FED1F93108}"/>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6E4013A3-45F2-19A6-FF41-F72D202335ED}"/>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320802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5BAD-2E92-2B40-D5B6-D3770009708B}"/>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0E1E57-7E9D-E89F-203D-B92BD3F86391}"/>
              </a:ext>
            </a:extLst>
          </p:cNvPr>
          <p:cNvSpPr>
            <a:spLocks noGrp="1"/>
          </p:cNvSpPr>
          <p:nvPr>
            <p:ph sz="half" idx="1"/>
          </p:nvPr>
        </p:nvSpPr>
        <p:spPr>
          <a:xfrm>
            <a:off x="838200" y="1825625"/>
            <a:ext cx="5181600" cy="435133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1F1D89F-92E0-8F17-D428-62DE2ED7E17A}"/>
              </a:ext>
            </a:extLst>
          </p:cNvPr>
          <p:cNvSpPr>
            <a:spLocks noGrp="1"/>
          </p:cNvSpPr>
          <p:nvPr>
            <p:ph sz="half" idx="2"/>
          </p:nvPr>
        </p:nvSpPr>
        <p:spPr>
          <a:xfrm>
            <a:off x="6172200" y="1825625"/>
            <a:ext cx="5181600" cy="435133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02CD23E-D435-4334-7F19-081005C1C374}"/>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6" name="Footer Placeholder 5">
            <a:extLst>
              <a:ext uri="{FF2B5EF4-FFF2-40B4-BE49-F238E27FC236}">
                <a16:creationId xmlns:a16="http://schemas.microsoft.com/office/drawing/2014/main" id="{0C752B78-5C44-6CFB-0B9F-3125D49E9406}"/>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4EBCFBA0-656B-C4A5-2B20-9BD96DD4642C}"/>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50840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59B5-B177-BEB9-2D9B-772710D97BC8}"/>
              </a:ext>
            </a:extLst>
          </p:cNvPr>
          <p:cNvSpPr>
            <a:spLocks noGrp="1"/>
          </p:cNvSpPr>
          <p:nvPr>
            <p:ph type="title"/>
          </p:nvPr>
        </p:nvSpPr>
        <p:spPr>
          <a:xfrm>
            <a:off x="839788" y="365125"/>
            <a:ext cx="10515600" cy="1325563"/>
          </a:xfrm>
        </p:spPr>
        <p:txBody>
          <a:bodyPr/>
          <a:lstStyle>
            <a:lvl1pPr>
              <a:defRPr>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289E85B-99C3-34DA-CAF3-B6E04FD78363}"/>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F31F3B-D6D2-64C4-6413-AE1404AC7D65}"/>
              </a:ext>
            </a:extLst>
          </p:cNvPr>
          <p:cNvSpPr>
            <a:spLocks noGrp="1"/>
          </p:cNvSpPr>
          <p:nvPr>
            <p:ph sz="half" idx="2"/>
          </p:nvPr>
        </p:nvSpPr>
        <p:spPr>
          <a:xfrm>
            <a:off x="839788" y="2505075"/>
            <a:ext cx="5157787" cy="368458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0CEF02F-94B7-611B-9125-7E2D9E40484F}"/>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EB55379-5088-F98B-DEB5-B36BD5CC1624}"/>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82594F9-7B05-1031-5018-2747180AC39A}"/>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8" name="Footer Placeholder 7">
            <a:extLst>
              <a:ext uri="{FF2B5EF4-FFF2-40B4-BE49-F238E27FC236}">
                <a16:creationId xmlns:a16="http://schemas.microsoft.com/office/drawing/2014/main" id="{93286BD3-6D3A-4158-E5A2-AC7D61FCD224}"/>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9" name="Slide Number Placeholder 8">
            <a:extLst>
              <a:ext uri="{FF2B5EF4-FFF2-40B4-BE49-F238E27FC236}">
                <a16:creationId xmlns:a16="http://schemas.microsoft.com/office/drawing/2014/main" id="{F398CB57-E29F-C030-E5D3-73C6C754AC9A}"/>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46435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357C-D0B9-9DD5-DFBC-E66F59622984}"/>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588E170-A307-6DAE-8A28-A5AD522A5BD3}"/>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4" name="Footer Placeholder 3">
            <a:extLst>
              <a:ext uri="{FF2B5EF4-FFF2-40B4-BE49-F238E27FC236}">
                <a16:creationId xmlns:a16="http://schemas.microsoft.com/office/drawing/2014/main" id="{BA3A71B7-7E20-0D2A-C89B-24FB8872FC79}"/>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0BB9D693-000B-6CA8-A2A8-092B13774E3C}"/>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358380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5B7263-C5EC-226F-E635-1B77DAFD3736}"/>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3" name="Footer Placeholder 2">
            <a:extLst>
              <a:ext uri="{FF2B5EF4-FFF2-40B4-BE49-F238E27FC236}">
                <a16:creationId xmlns:a16="http://schemas.microsoft.com/office/drawing/2014/main" id="{A0BE2C35-EC31-320F-AC80-DDD13D2F80DD}"/>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3EB0DB88-CB29-464C-7A59-275221856B6B}"/>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233162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B699-9CB9-A701-C2DF-F88CFD4FB21D}"/>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710FB65-EB71-DDA3-9931-58CCFD131F8E}"/>
              </a:ext>
            </a:extLst>
          </p:cNvPr>
          <p:cNvSpPr>
            <a:spLocks noGrp="1"/>
          </p:cNvSpPr>
          <p:nvPr>
            <p:ph idx="1"/>
          </p:nvPr>
        </p:nvSpPr>
        <p:spPr>
          <a:xfrm>
            <a:off x="5183188" y="987425"/>
            <a:ext cx="6172200" cy="4873625"/>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F60E7EB-9405-3765-1C5F-1D6E81B473E4}"/>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422FD13-AB3C-24D5-DEAB-022C8BA238F3}"/>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6" name="Footer Placeholder 5">
            <a:extLst>
              <a:ext uri="{FF2B5EF4-FFF2-40B4-BE49-F238E27FC236}">
                <a16:creationId xmlns:a16="http://schemas.microsoft.com/office/drawing/2014/main" id="{AFE9105C-8710-2A4C-8290-7472460A466D}"/>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E65172D7-F67C-EE7D-DAF3-ACCB41388237}"/>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408190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AA1B-E23E-8BB7-21BE-211DC9129F67}"/>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AC4A879-926E-E7F5-011D-E4F495374D58}"/>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695E53-1A09-C52B-9EEA-49632026D402}"/>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0DAC5E-1A02-A95B-75F3-14F6B5874396}"/>
              </a:ext>
            </a:extLst>
          </p:cNvPr>
          <p:cNvSpPr>
            <a:spLocks noGrp="1"/>
          </p:cNvSpPr>
          <p:nvPr>
            <p:ph type="dt" sz="half" idx="10"/>
          </p:nvPr>
        </p:nvSpPr>
        <p:spPr/>
        <p:txBody>
          <a:bodyPr/>
          <a:lstStyle>
            <a:lvl1pPr>
              <a:defRPr>
                <a:latin typeface="Arial" panose="020B0604020202020204" pitchFamily="34" charset="0"/>
              </a:defRPr>
            </a:lvl1pPr>
          </a:lstStyle>
          <a:p>
            <a:fld id="{74DF1532-939B-41CC-B71B-7C96D14ECAB4}" type="datetimeFigureOut">
              <a:rPr lang="en-US" smtClean="0"/>
              <a:pPr/>
              <a:t>10/9/2025</a:t>
            </a:fld>
            <a:endParaRPr lang="en-US" dirty="0"/>
          </a:p>
        </p:txBody>
      </p:sp>
      <p:sp>
        <p:nvSpPr>
          <p:cNvPr id="6" name="Footer Placeholder 5">
            <a:extLst>
              <a:ext uri="{FF2B5EF4-FFF2-40B4-BE49-F238E27FC236}">
                <a16:creationId xmlns:a16="http://schemas.microsoft.com/office/drawing/2014/main" id="{6E8D2008-6D10-0C92-2DC3-A20023C9D39C}"/>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3BE40E0D-CFC4-1D5F-6658-83F0291ADBC9}"/>
              </a:ext>
            </a:extLst>
          </p:cNvPr>
          <p:cNvSpPr>
            <a:spLocks noGrp="1"/>
          </p:cNvSpPr>
          <p:nvPr>
            <p:ph type="sldNum" sz="quarter" idx="12"/>
          </p:nvPr>
        </p:nvSpPr>
        <p:spPr/>
        <p:txBody>
          <a:bodyPr/>
          <a:lstStyle>
            <a:lvl1pPr>
              <a:defRPr>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37614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D1461-8833-BE2A-B11A-1F627AC48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BFB936-39C5-A3DB-9851-0616EC1F7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3F8642-58F9-D402-B87F-16A017E00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fld id="{74DF1532-939B-41CC-B71B-7C96D14ECAB4}" type="datetimeFigureOut">
              <a:rPr lang="en-US" smtClean="0"/>
              <a:pPr/>
              <a:t>10/9/2025</a:t>
            </a:fld>
            <a:endParaRPr lang="en-US" dirty="0"/>
          </a:p>
        </p:txBody>
      </p:sp>
      <p:sp>
        <p:nvSpPr>
          <p:cNvPr id="5" name="Footer Placeholder 4">
            <a:extLst>
              <a:ext uri="{FF2B5EF4-FFF2-40B4-BE49-F238E27FC236}">
                <a16:creationId xmlns:a16="http://schemas.microsoft.com/office/drawing/2014/main" id="{E73BAEEF-3208-D614-EC79-1BBA818DA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E8A480E-CBA0-C64E-30BD-38D81EA6F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03E9A3A0-7BFE-439E-B2F6-B6E6C205DBC4}" type="slidenum">
              <a:rPr lang="en-US" smtClean="0"/>
              <a:pPr/>
              <a:t>‹#›</a:t>
            </a:fld>
            <a:endParaRPr lang="en-US" dirty="0"/>
          </a:p>
        </p:txBody>
      </p:sp>
    </p:spTree>
    <p:extLst>
      <p:ext uri="{BB962C8B-B14F-4D97-AF65-F5344CB8AC3E}">
        <p14:creationId xmlns:p14="http://schemas.microsoft.com/office/powerpoint/2010/main" val="322389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ubbsa@aurora.il.u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aurora.il.us/Property-and-Business/Housing/Home-Ownership/For-Future-Home-Owner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mailto:brett@neighborproject.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hyperlink" Target="https://www.aurora.il.us/Property-and-Business/Housing/Home-Ownership/For-Future-Home-Owners" TargetMode="External"/><Relationship Id="rId4" Type="http://schemas.openxmlformats.org/officeDocument/2006/relationships/hyperlink" Target="mailto:Grubbsa@aurora.il.u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hud.gov/stat/sfh/housing-counselin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AD6B71-6DBD-34D6-DBC2-7507DE4FB561}"/>
              </a:ext>
            </a:extLst>
          </p:cNvPr>
          <p:cNvSpPr>
            <a:spLocks noChangeArrowheads="1"/>
          </p:cNvSpPr>
          <p:nvPr/>
        </p:nvSpPr>
        <p:spPr bwMode="auto">
          <a:xfrm>
            <a:off x="0" y="0"/>
            <a:ext cx="12192000" cy="6858000"/>
          </a:xfrm>
          <a:prstGeom prst="rect">
            <a:avLst/>
          </a:prstGeom>
          <a:solidFill>
            <a:srgbClr val="00416B"/>
          </a:solidFill>
          <a:ln>
            <a:solidFill>
              <a:schemeClr val="accent1"/>
            </a:solidFill>
          </a:ln>
          <a:effectLst/>
        </p:spPr>
        <p:txBody>
          <a:bodyPr rot="0" vert="horz" wrap="square" lIns="36576" tIns="36576" rIns="36576" bIns="36576" anchor="t" anchorCtr="0" upright="1">
            <a:noAutofit/>
          </a:bodyPr>
          <a:lstStyle/>
          <a:p>
            <a:endParaRPr lang="en-US" b="1" dirty="0">
              <a:latin typeface="Arial" panose="020B0604020202020204" pitchFamily="34" charset="0"/>
            </a:endParaRPr>
          </a:p>
        </p:txBody>
      </p:sp>
      <p:pic>
        <p:nvPicPr>
          <p:cNvPr id="5" name="Picture 4" descr="home (1)">
            <a:extLst>
              <a:ext uri="{FF2B5EF4-FFF2-40B4-BE49-F238E27FC236}">
                <a16:creationId xmlns:a16="http://schemas.microsoft.com/office/drawing/2014/main" id="{0FFDCE11-F208-0413-52DA-984F606994F7}"/>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56100" y="702095"/>
            <a:ext cx="4890375" cy="5698706"/>
          </a:xfrm>
          <a:prstGeom prst="rect">
            <a:avLst/>
          </a:prstGeom>
          <a:noFill/>
          <a:ln>
            <a:noFill/>
          </a:ln>
          <a:effectLst/>
        </p:spPr>
      </p:pic>
      <p:sp>
        <p:nvSpPr>
          <p:cNvPr id="6" name="Text Box 3">
            <a:extLst>
              <a:ext uri="{FF2B5EF4-FFF2-40B4-BE49-F238E27FC236}">
                <a16:creationId xmlns:a16="http://schemas.microsoft.com/office/drawing/2014/main" id="{A65C3B51-EEC5-1C34-13A4-59BEF6DFA46B}"/>
              </a:ext>
            </a:extLst>
          </p:cNvPr>
          <p:cNvSpPr txBox="1">
            <a:spLocks noChangeArrowheads="1"/>
          </p:cNvSpPr>
          <p:nvPr/>
        </p:nvSpPr>
        <p:spPr bwMode="auto">
          <a:xfrm>
            <a:off x="4304009" y="457199"/>
            <a:ext cx="7944091" cy="3502699"/>
          </a:xfrm>
          <a:prstGeom prst="rect">
            <a:avLst/>
          </a:prstGeom>
          <a:noFill/>
          <a:ln>
            <a:noFill/>
          </a:ln>
          <a:effectLst/>
        </p:spPr>
        <p:txBody>
          <a:bodyPr rot="0" vert="horz" wrap="square" lIns="36576" tIns="36576" rIns="36576" bIns="36576" anchor="t" anchorCtr="0" upright="1">
            <a:noAutofit/>
          </a:bodyPr>
          <a:lstStyle/>
          <a:p>
            <a:pPr marL="0" marR="0" algn="ctr">
              <a:lnSpc>
                <a:spcPct val="107000"/>
              </a:lnSpc>
              <a:spcAft>
                <a:spcPts val="800"/>
              </a:spcAft>
              <a:buNone/>
            </a:pPr>
            <a:r>
              <a:rPr lang="en-US" sz="4000" b="1" dirty="0">
                <a:solidFill>
                  <a:schemeClr val="accent2"/>
                </a:solidFill>
                <a:effectLst/>
                <a:latin typeface="Arial" panose="020B0604020202020204" pitchFamily="34" charset="0"/>
                <a:ea typeface="Aptos" panose="020B0004020202020204" pitchFamily="34" charset="0"/>
                <a:cs typeface="Arial" panose="020B0604020202020204" pitchFamily="34" charset="0"/>
              </a:rPr>
              <a:t>CHOOSE AURORA</a:t>
            </a:r>
            <a:endParaRPr lang="en-US" sz="4000" dirty="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7000"/>
              </a:lnSpc>
              <a:spcAft>
                <a:spcPts val="800"/>
              </a:spcAft>
              <a:buNone/>
            </a:pPr>
            <a:r>
              <a:rPr lang="en-US" sz="4000" b="1" dirty="0">
                <a:solidFill>
                  <a:srgbClr val="FFFFFF"/>
                </a:solidFill>
                <a:effectLst/>
                <a:latin typeface="Arial" panose="020B0604020202020204" pitchFamily="34" charset="0"/>
                <a:ea typeface="Aptos" panose="020B0004020202020204" pitchFamily="34" charset="0"/>
                <a:cs typeface="Arial" panose="020B0604020202020204" pitchFamily="34" charset="0"/>
              </a:rPr>
              <a:t>Homebuyer Assistance Program</a:t>
            </a:r>
            <a:r>
              <a:rPr lang="en-US" sz="4000" b="1" dirty="0">
                <a:solidFill>
                  <a:srgbClr val="FFFFFF"/>
                </a:solidFill>
                <a:latin typeface="Arial" panose="020B0604020202020204" pitchFamily="34" charset="0"/>
                <a:ea typeface="Aptos" panose="020B0004020202020204" pitchFamily="34" charset="0"/>
                <a:cs typeface="Arial" panose="020B0604020202020204" pitchFamily="34" charset="0"/>
              </a:rPr>
              <a:t> </a:t>
            </a:r>
          </a:p>
          <a:p>
            <a:pPr marL="0" marR="0" algn="ctr">
              <a:lnSpc>
                <a:spcPct val="107000"/>
              </a:lnSpc>
              <a:spcAft>
                <a:spcPts val="800"/>
              </a:spcAft>
              <a:buNone/>
            </a:pPr>
            <a:r>
              <a:rPr lang="en-US" sz="4000" b="1" dirty="0">
                <a:solidFill>
                  <a:srgbClr val="FFFFFF"/>
                </a:solidFill>
                <a:latin typeface="Arial" panose="020B0604020202020204" pitchFamily="34" charset="0"/>
                <a:ea typeface="Aptos" panose="020B0004020202020204" pitchFamily="34" charset="0"/>
                <a:cs typeface="Arial" panose="020B0604020202020204" pitchFamily="34" charset="0"/>
              </a:rPr>
              <a:t>Updates</a:t>
            </a:r>
            <a:endParaRPr lang="en-US" sz="40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ADDA7C8D-FDFB-3CCD-C08B-6708A5DBC943}"/>
              </a:ext>
            </a:extLst>
          </p:cNvPr>
          <p:cNvSpPr txBox="1">
            <a:spLocks/>
          </p:cNvSpPr>
          <p:nvPr/>
        </p:nvSpPr>
        <p:spPr>
          <a:xfrm>
            <a:off x="5253373" y="2886873"/>
            <a:ext cx="6045361" cy="12934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latin typeface="Arial" panose="020B0604020202020204" pitchFamily="34" charset="0"/>
                <a:cs typeface="Arial" panose="020B0604020202020204" pitchFamily="34" charset="0"/>
              </a:rPr>
              <a:t>City of Aurora </a:t>
            </a:r>
          </a:p>
          <a:p>
            <a:pPr marL="0" indent="0" algn="ctr">
              <a:buNone/>
            </a:pPr>
            <a:r>
              <a:rPr lang="en-US" sz="2400" b="1" dirty="0">
                <a:solidFill>
                  <a:schemeClr val="bg1"/>
                </a:solidFill>
                <a:latin typeface="Arial" panose="020B0604020202020204" pitchFamily="34" charset="0"/>
                <a:cs typeface="Arial" panose="020B0604020202020204" pitchFamily="34" charset="0"/>
              </a:rPr>
              <a:t>Community Development Division</a:t>
            </a:r>
          </a:p>
          <a:p>
            <a:pPr marL="0" indent="0" algn="ctr">
              <a:buNone/>
            </a:pPr>
            <a:r>
              <a:rPr lang="en-US" sz="2400" b="1" dirty="0">
                <a:solidFill>
                  <a:schemeClr val="bg1"/>
                </a:solidFill>
                <a:latin typeface="Arial" panose="020B0604020202020204" pitchFamily="34" charset="0"/>
                <a:cs typeface="Arial" panose="020B0604020202020204" pitchFamily="34" charset="0"/>
              </a:rPr>
              <a:t>October 9th, 2025</a:t>
            </a:r>
          </a:p>
        </p:txBody>
      </p:sp>
      <p:sp>
        <p:nvSpPr>
          <p:cNvPr id="2" name="TextBox 1">
            <a:extLst>
              <a:ext uri="{FF2B5EF4-FFF2-40B4-BE49-F238E27FC236}">
                <a16:creationId xmlns:a16="http://schemas.microsoft.com/office/drawing/2014/main" id="{97E20BF1-C0B1-A5A7-BA9A-7F51C5F605A1}"/>
              </a:ext>
            </a:extLst>
          </p:cNvPr>
          <p:cNvSpPr txBox="1"/>
          <p:nvPr/>
        </p:nvSpPr>
        <p:spPr>
          <a:xfrm>
            <a:off x="5164151" y="4527585"/>
            <a:ext cx="6804071" cy="2677656"/>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Adam Grubbs</a:t>
            </a:r>
          </a:p>
          <a:p>
            <a:r>
              <a:rPr lang="en-US" sz="2400" b="1" dirty="0">
                <a:solidFill>
                  <a:schemeClr val="bg1"/>
                </a:solidFill>
                <a:latin typeface="Arial" panose="020B0604020202020204" pitchFamily="34" charset="0"/>
                <a:cs typeface="Arial" panose="020B0604020202020204" pitchFamily="34" charset="0"/>
              </a:rPr>
              <a:t>City of Aurora</a:t>
            </a:r>
          </a:p>
          <a:p>
            <a:r>
              <a:rPr lang="en-US" sz="2400" b="1" dirty="0">
                <a:solidFill>
                  <a:schemeClr val="bg1"/>
                </a:solidFill>
                <a:latin typeface="Arial" panose="020B0604020202020204" pitchFamily="34" charset="0"/>
                <a:cs typeface="Arial" panose="020B0604020202020204" pitchFamily="34" charset="0"/>
              </a:rPr>
              <a:t>Community Services Department</a:t>
            </a:r>
          </a:p>
          <a:p>
            <a:r>
              <a:rPr lang="en-US" sz="2400" b="1" dirty="0">
                <a:solidFill>
                  <a:schemeClr val="bg1"/>
                </a:solidFill>
                <a:latin typeface="Arial" panose="020B0604020202020204" pitchFamily="34" charset="0"/>
                <a:cs typeface="Arial" panose="020B0604020202020204" pitchFamily="34" charset="0"/>
              </a:rPr>
              <a:t>Community Development Division</a:t>
            </a:r>
          </a:p>
          <a:p>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Grubbsa@aurora.il.us</a:t>
            </a:r>
            <a:r>
              <a:rPr lang="en-US" sz="2400" b="1" dirty="0">
                <a:solidFill>
                  <a:schemeClr val="bg1"/>
                </a:solidFill>
                <a:latin typeface="Arial" panose="020B0604020202020204" pitchFamily="34" charset="0"/>
                <a:cs typeface="Arial" panose="020B0604020202020204" pitchFamily="34" charset="0"/>
              </a:rPr>
              <a:t> / 630-256-3328</a:t>
            </a:r>
          </a:p>
          <a:p>
            <a:r>
              <a:rPr lang="en-US" sz="2400"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For Future Home Owners | City of Aurora, IL</a:t>
            </a:r>
            <a:r>
              <a:rPr lang="en-US" sz="2400" dirty="0">
                <a:solidFill>
                  <a:schemeClr val="bg1"/>
                </a:solidFill>
                <a:latin typeface="Arial" panose="020B0604020202020204" pitchFamily="34" charset="0"/>
              </a:rPr>
              <a:t>	</a:t>
            </a:r>
            <a:r>
              <a:rPr lang="en-US" sz="2400" dirty="0">
                <a:latin typeface="Arial" panose="020B0604020202020204" pitchFamily="34" charset="0"/>
              </a:rPr>
              <a:t>	</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34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2A0F8-78DF-BEA7-116E-303B4205DEDA}"/>
              </a:ext>
            </a:extLst>
          </p:cNvPr>
          <p:cNvSpPr>
            <a:spLocks noGrp="1"/>
          </p:cNvSpPr>
          <p:nvPr>
            <p:ph type="title"/>
          </p:nvPr>
        </p:nvSpPr>
        <p:spPr>
          <a:xfrm>
            <a:off x="-1" y="0"/>
            <a:ext cx="6857797" cy="780288"/>
          </a:xfrm>
        </p:spPr>
        <p:txBody>
          <a:bodyPr anchor="ctr">
            <a:normAutofit fontScale="90000"/>
          </a:bodyPr>
          <a:lstStyle/>
          <a:p>
            <a:r>
              <a:rPr lang="en-US" sz="4000" b="1" u="sng" dirty="0">
                <a:solidFill>
                  <a:schemeClr val="bg1"/>
                </a:solidFill>
              </a:rPr>
              <a:t>Approval Process – 3-4 Weeks</a:t>
            </a:r>
          </a:p>
        </p:txBody>
      </p:sp>
      <p:sp>
        <p:nvSpPr>
          <p:cNvPr id="3" name="Content Placeholder 2">
            <a:extLst>
              <a:ext uri="{FF2B5EF4-FFF2-40B4-BE49-F238E27FC236}">
                <a16:creationId xmlns:a16="http://schemas.microsoft.com/office/drawing/2014/main" id="{DD4F0958-F775-7058-A8F4-FF1E9EB70974}"/>
              </a:ext>
            </a:extLst>
          </p:cNvPr>
          <p:cNvSpPr>
            <a:spLocks noGrp="1"/>
          </p:cNvSpPr>
          <p:nvPr>
            <p:ph idx="1"/>
          </p:nvPr>
        </p:nvSpPr>
        <p:spPr>
          <a:xfrm>
            <a:off x="-1" y="879676"/>
            <a:ext cx="7176303" cy="5978324"/>
          </a:xfrm>
        </p:spPr>
        <p:txBody>
          <a:bodyPr anchor="ctr">
            <a:normAutofit lnSpcReduction="10000"/>
          </a:bodyPr>
          <a:lstStyle/>
          <a:p>
            <a:r>
              <a:rPr lang="en-US" sz="2000" dirty="0">
                <a:solidFill>
                  <a:schemeClr val="bg1"/>
                </a:solidFill>
              </a:rPr>
              <a:t>Pre-application submittal</a:t>
            </a:r>
          </a:p>
          <a:p>
            <a:r>
              <a:rPr lang="en-US" sz="2000" dirty="0">
                <a:solidFill>
                  <a:schemeClr val="bg1"/>
                </a:solidFill>
              </a:rPr>
              <a:t>Pre-application review</a:t>
            </a:r>
          </a:p>
          <a:p>
            <a:r>
              <a:rPr lang="en-US" sz="2000" dirty="0">
                <a:solidFill>
                  <a:schemeClr val="bg1"/>
                </a:solidFill>
              </a:rPr>
              <a:t>Application submittal</a:t>
            </a:r>
          </a:p>
          <a:p>
            <a:r>
              <a:rPr lang="en-US" sz="2000" dirty="0">
                <a:solidFill>
                  <a:schemeClr val="bg1"/>
                </a:solidFill>
              </a:rPr>
              <a:t>Application review</a:t>
            </a:r>
          </a:p>
          <a:p>
            <a:pPr lvl="1"/>
            <a:r>
              <a:rPr lang="en-US" sz="2000" dirty="0">
                <a:solidFill>
                  <a:schemeClr val="bg1"/>
                </a:solidFill>
              </a:rPr>
              <a:t>Follow up for additional required documents takes the longest amount of time for a file to be approved. When submitting the application, ensure to submit all required documents for file to be approved as quickly as possible.</a:t>
            </a:r>
          </a:p>
          <a:p>
            <a:r>
              <a:rPr lang="en-US" sz="2000" dirty="0">
                <a:solidFill>
                  <a:schemeClr val="bg1"/>
                </a:solidFill>
              </a:rPr>
              <a:t>Homebuyer signs agreement, W9, income certification</a:t>
            </a:r>
          </a:p>
          <a:p>
            <a:r>
              <a:rPr lang="en-US" sz="2000" dirty="0">
                <a:solidFill>
                  <a:schemeClr val="bg1"/>
                </a:solidFill>
              </a:rPr>
              <a:t>Purchasing Division signs agreement</a:t>
            </a:r>
          </a:p>
          <a:p>
            <a:r>
              <a:rPr lang="en-US" sz="2000" dirty="0">
                <a:solidFill>
                  <a:schemeClr val="bg1"/>
                </a:solidFill>
              </a:rPr>
              <a:t>Wire Instructions from Mortgage Lender</a:t>
            </a:r>
          </a:p>
          <a:p>
            <a:r>
              <a:rPr lang="en-US" sz="2000" dirty="0">
                <a:solidFill>
                  <a:schemeClr val="bg1"/>
                </a:solidFill>
              </a:rPr>
              <a:t>Signed agreement, wire instructions, and other supporting approval documents sent to the Accounting Division to set up a wire transfer for the closing.</a:t>
            </a:r>
          </a:p>
          <a:p>
            <a:r>
              <a:rPr lang="en-US" sz="2000" dirty="0">
                <a:solidFill>
                  <a:schemeClr val="bg1"/>
                </a:solidFill>
              </a:rPr>
              <a:t>At closing, homebuyer signs the city’s mortgage and note.</a:t>
            </a:r>
          </a:p>
          <a:p>
            <a:r>
              <a:rPr lang="en-US" sz="2000" dirty="0">
                <a:solidFill>
                  <a:schemeClr val="bg1"/>
                </a:solidFill>
              </a:rPr>
              <a:t>After closing, the city needs a copy of the Final Closing disclosure and to be named on the Home Owner’s Insurance and receive a copy of this.</a:t>
            </a:r>
          </a:p>
        </p:txBody>
      </p:sp>
      <p:pic>
        <p:nvPicPr>
          <p:cNvPr id="5" name="Picture 4" descr="Pen placed on top of a signature line">
            <a:extLst>
              <a:ext uri="{FF2B5EF4-FFF2-40B4-BE49-F238E27FC236}">
                <a16:creationId xmlns:a16="http://schemas.microsoft.com/office/drawing/2014/main" id="{39BDAEE3-881C-7CBC-1259-2829C4F5EE46}"/>
              </a:ext>
            </a:extLst>
          </p:cNvPr>
          <p:cNvPicPr>
            <a:picLocks noChangeAspect="1"/>
          </p:cNvPicPr>
          <p:nvPr/>
        </p:nvPicPr>
        <p:blipFill>
          <a:blip r:embed="rId2"/>
          <a:srcRect l="48164" r="-1" b="-1"/>
          <a:stretch>
            <a:fillRect/>
          </a:stretch>
        </p:blipFill>
        <p:spPr>
          <a:xfrm>
            <a:off x="7176303" y="-10886"/>
            <a:ext cx="5015697"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92550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2DDBE-7CCD-5FCD-0395-26546BC8C7CB}"/>
              </a:ext>
            </a:extLst>
          </p:cNvPr>
          <p:cNvSpPr>
            <a:spLocks noGrp="1"/>
          </p:cNvSpPr>
          <p:nvPr>
            <p:ph type="title"/>
          </p:nvPr>
        </p:nvSpPr>
        <p:spPr>
          <a:xfrm>
            <a:off x="630936" y="640080"/>
            <a:ext cx="4818888" cy="1481328"/>
          </a:xfrm>
        </p:spPr>
        <p:txBody>
          <a:bodyPr anchor="b">
            <a:normAutofit fontScale="90000"/>
          </a:bodyPr>
          <a:lstStyle/>
          <a:p>
            <a:r>
              <a:rPr lang="en-US" sz="3400" b="1" dirty="0">
                <a:solidFill>
                  <a:schemeClr val="bg1"/>
                </a:solidFill>
              </a:rPr>
              <a:t>What if the required repairs exceed $2,000???</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A348B5-DE88-EFDA-15B1-48CC4B13C260}"/>
              </a:ext>
            </a:extLst>
          </p:cNvPr>
          <p:cNvSpPr>
            <a:spLocks noGrp="1"/>
          </p:cNvSpPr>
          <p:nvPr>
            <p:ph idx="1"/>
          </p:nvPr>
        </p:nvSpPr>
        <p:spPr>
          <a:xfrm>
            <a:off x="145915" y="2660904"/>
            <a:ext cx="5474597" cy="4142232"/>
          </a:xfrm>
        </p:spPr>
        <p:txBody>
          <a:bodyPr anchor="t">
            <a:normAutofit lnSpcReduction="10000"/>
          </a:bodyPr>
          <a:lstStyle/>
          <a:p>
            <a:r>
              <a:rPr lang="en-US" sz="2200" dirty="0">
                <a:solidFill>
                  <a:schemeClr val="bg1"/>
                </a:solidFill>
              </a:rPr>
              <a:t>Unfortunately, they will not qualify for the Choose Aurora Homebuyer Assistance Program. A large component of this program is assisting homebuyers to purchase a safe and sanitary home. </a:t>
            </a:r>
          </a:p>
          <a:p>
            <a:r>
              <a:rPr lang="en-US" sz="2200" dirty="0">
                <a:solidFill>
                  <a:schemeClr val="bg1"/>
                </a:solidFill>
              </a:rPr>
              <a:t>However, if they income qualify for the Choose Aurora Program, they will most likely qualify for the Safety First Program, funded by the City and managed by The Neighbor Project, Up to $15,000 in repair assistance</a:t>
            </a:r>
          </a:p>
          <a:p>
            <a:r>
              <a:rPr lang="en-US" sz="2200" dirty="0">
                <a:solidFill>
                  <a:schemeClr val="bg1"/>
                </a:solidFill>
              </a:rPr>
              <a:t>630-906-9400; Brett Campbell </a:t>
            </a:r>
            <a:r>
              <a:rPr lang="en-US" sz="2200" dirty="0">
                <a:solidFill>
                  <a:schemeClr val="bg1"/>
                </a:solidFill>
                <a:hlinkClick r:id="rId2">
                  <a:extLst>
                    <a:ext uri="{A12FA001-AC4F-418D-AE19-62706E023703}">
                      <ahyp:hlinkClr xmlns:ahyp="http://schemas.microsoft.com/office/drawing/2018/hyperlinkcolor" val="tx"/>
                    </a:ext>
                  </a:extLst>
                </a:hlinkClick>
              </a:rPr>
              <a:t>brett@neighborproject.us</a:t>
            </a:r>
            <a:r>
              <a:rPr lang="en-US" sz="2200" dirty="0">
                <a:solidFill>
                  <a:schemeClr val="bg1"/>
                </a:solidFill>
              </a:rPr>
              <a:t>.</a:t>
            </a:r>
          </a:p>
        </p:txBody>
      </p:sp>
      <p:pic>
        <p:nvPicPr>
          <p:cNvPr id="5" name="Picture 4">
            <a:extLst>
              <a:ext uri="{FF2B5EF4-FFF2-40B4-BE49-F238E27FC236}">
                <a16:creationId xmlns:a16="http://schemas.microsoft.com/office/drawing/2014/main" id="{38FC19CD-FBE7-0CC7-E63B-D7EE23213E5E}"/>
              </a:ext>
            </a:extLst>
          </p:cNvPr>
          <p:cNvPicPr>
            <a:picLocks noChangeAspect="1"/>
          </p:cNvPicPr>
          <p:nvPr/>
        </p:nvPicPr>
        <p:blipFill>
          <a:blip r:embed="rId3"/>
          <a:stretch>
            <a:fillRect/>
          </a:stretch>
        </p:blipFill>
        <p:spPr>
          <a:xfrm>
            <a:off x="5620512" y="73152"/>
            <a:ext cx="6571488" cy="6748272"/>
          </a:xfrm>
          <a:prstGeom prst="rect">
            <a:avLst/>
          </a:prstGeom>
        </p:spPr>
      </p:pic>
    </p:spTree>
    <p:extLst>
      <p:ext uri="{BB962C8B-B14F-4D97-AF65-F5344CB8AC3E}">
        <p14:creationId xmlns:p14="http://schemas.microsoft.com/office/powerpoint/2010/main" val="1045758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EF13-D74F-07A2-6B38-6A89A7D00ADF}"/>
              </a:ext>
            </a:extLst>
          </p:cNvPr>
          <p:cNvSpPr>
            <a:spLocks noGrp="1"/>
          </p:cNvSpPr>
          <p:nvPr>
            <p:ph type="title"/>
          </p:nvPr>
        </p:nvSpPr>
        <p:spPr>
          <a:solidFill>
            <a:schemeClr val="bg1"/>
          </a:solidFill>
        </p:spPr>
        <p:txBody>
          <a:bodyPr/>
          <a:lstStyle/>
          <a:p>
            <a:r>
              <a:rPr lang="en-US" dirty="0">
                <a:solidFill>
                  <a:srgbClr val="156082"/>
                </a:solidFill>
              </a:rPr>
              <a:t>Maximum Purchase Price - </a:t>
            </a:r>
            <a:r>
              <a:rPr lang="en-US" dirty="0">
                <a:solidFill>
                  <a:schemeClr val="accent2"/>
                </a:solidFill>
              </a:rPr>
              <a:t>Update</a:t>
            </a:r>
          </a:p>
        </p:txBody>
      </p:sp>
      <p:sp>
        <p:nvSpPr>
          <p:cNvPr id="3" name="Text Placeholder 2">
            <a:extLst>
              <a:ext uri="{FF2B5EF4-FFF2-40B4-BE49-F238E27FC236}">
                <a16:creationId xmlns:a16="http://schemas.microsoft.com/office/drawing/2014/main" id="{B8883C54-8E96-3E20-871F-187BA743E03E}"/>
              </a:ext>
            </a:extLst>
          </p:cNvPr>
          <p:cNvSpPr>
            <a:spLocks noGrp="1"/>
          </p:cNvSpPr>
          <p:nvPr>
            <p:ph type="body" idx="1"/>
          </p:nvPr>
        </p:nvSpPr>
        <p:spPr/>
        <p:txBody>
          <a:bodyPr/>
          <a:lstStyle/>
          <a:p>
            <a:r>
              <a:rPr lang="en-US" u="sng" dirty="0">
                <a:solidFill>
                  <a:schemeClr val="accent2"/>
                </a:solidFill>
                <a:cs typeface="Arial" panose="020B0604020202020204" pitchFamily="34" charset="0"/>
              </a:rPr>
              <a:t>Old Program</a:t>
            </a:r>
          </a:p>
        </p:txBody>
      </p:sp>
      <p:sp>
        <p:nvSpPr>
          <p:cNvPr id="4" name="Content Placeholder 3">
            <a:extLst>
              <a:ext uri="{FF2B5EF4-FFF2-40B4-BE49-F238E27FC236}">
                <a16:creationId xmlns:a16="http://schemas.microsoft.com/office/drawing/2014/main" id="{0AF5B57B-08CC-CA75-908A-B23B2715FC70}"/>
              </a:ext>
            </a:extLst>
          </p:cNvPr>
          <p:cNvSpPr>
            <a:spLocks noGrp="1"/>
          </p:cNvSpPr>
          <p:nvPr>
            <p:ph sz="half" idx="2"/>
          </p:nvPr>
        </p:nvSpPr>
        <p:spPr/>
        <p:txBody>
          <a:bodyPr>
            <a:normAutofit/>
          </a:bodyPr>
          <a:lstStyle/>
          <a:p>
            <a:r>
              <a:rPr lang="en-US" sz="2000" dirty="0">
                <a:solidFill>
                  <a:schemeClr val="bg1"/>
                </a:solidFill>
                <a:cs typeface="Arial" panose="020B0604020202020204" pitchFamily="34" charset="0"/>
              </a:rPr>
              <a:t>Maximum Purchase prices by county (DuPage, Kane, Kendall, Will).</a:t>
            </a:r>
          </a:p>
        </p:txBody>
      </p:sp>
      <p:sp>
        <p:nvSpPr>
          <p:cNvPr id="5" name="Text Placeholder 4">
            <a:extLst>
              <a:ext uri="{FF2B5EF4-FFF2-40B4-BE49-F238E27FC236}">
                <a16:creationId xmlns:a16="http://schemas.microsoft.com/office/drawing/2014/main" id="{E8D6F87E-9044-F06A-4A0D-03E12EF2BDA2}"/>
              </a:ext>
            </a:extLst>
          </p:cNvPr>
          <p:cNvSpPr>
            <a:spLocks noGrp="1"/>
          </p:cNvSpPr>
          <p:nvPr>
            <p:ph type="body" sz="quarter" idx="3"/>
          </p:nvPr>
        </p:nvSpPr>
        <p:spPr/>
        <p:txBody>
          <a:bodyPr/>
          <a:lstStyle/>
          <a:p>
            <a:r>
              <a:rPr lang="en-US" u="sng" dirty="0">
                <a:solidFill>
                  <a:schemeClr val="accent2"/>
                </a:solidFill>
              </a:rPr>
              <a:t>New Program</a:t>
            </a:r>
          </a:p>
        </p:txBody>
      </p:sp>
      <p:sp>
        <p:nvSpPr>
          <p:cNvPr id="6" name="Content Placeholder 5">
            <a:extLst>
              <a:ext uri="{FF2B5EF4-FFF2-40B4-BE49-F238E27FC236}">
                <a16:creationId xmlns:a16="http://schemas.microsoft.com/office/drawing/2014/main" id="{11AD2267-AED8-1F2C-3231-D527D3ECBC29}"/>
              </a:ext>
            </a:extLst>
          </p:cNvPr>
          <p:cNvSpPr>
            <a:spLocks noGrp="1"/>
          </p:cNvSpPr>
          <p:nvPr>
            <p:ph sz="quarter" idx="4"/>
          </p:nvPr>
        </p:nvSpPr>
        <p:spPr/>
        <p:txBody>
          <a:bodyPr>
            <a:normAutofit/>
          </a:bodyPr>
          <a:lstStyle/>
          <a:p>
            <a:r>
              <a:rPr lang="en-US" sz="2000" dirty="0">
                <a:solidFill>
                  <a:schemeClr val="bg1"/>
                </a:solidFill>
              </a:rPr>
              <a:t>Maximum purchase prices by county (DuPage, Kane, Kendall, Will) for 80% AMI</a:t>
            </a:r>
          </a:p>
          <a:p>
            <a:r>
              <a:rPr lang="en-US" sz="2000" dirty="0">
                <a:solidFill>
                  <a:schemeClr val="bg1"/>
                </a:solidFill>
              </a:rPr>
              <a:t>No maximum purchase price from 81% AMI - 120% AMI.</a:t>
            </a:r>
          </a:p>
          <a:p>
            <a:endParaRPr lang="en-US" sz="2000" dirty="0"/>
          </a:p>
        </p:txBody>
      </p:sp>
      <p:graphicFrame>
        <p:nvGraphicFramePr>
          <p:cNvPr id="7" name="Table 6">
            <a:extLst>
              <a:ext uri="{FF2B5EF4-FFF2-40B4-BE49-F238E27FC236}">
                <a16:creationId xmlns:a16="http://schemas.microsoft.com/office/drawing/2014/main" id="{401EC01A-081F-F93D-7B6B-9A1BB4330543}"/>
              </a:ext>
            </a:extLst>
          </p:cNvPr>
          <p:cNvGraphicFramePr>
            <a:graphicFrameLocks noGrp="1"/>
          </p:cNvGraphicFramePr>
          <p:nvPr>
            <p:extLst>
              <p:ext uri="{D42A27DB-BD31-4B8C-83A1-F6EECF244321}">
                <p14:modId xmlns:p14="http://schemas.microsoft.com/office/powerpoint/2010/main" val="3780179140"/>
              </p:ext>
            </p:extLst>
          </p:nvPr>
        </p:nvGraphicFramePr>
        <p:xfrm>
          <a:off x="270075" y="4271058"/>
          <a:ext cx="5727498" cy="2487074"/>
        </p:xfrm>
        <a:graphic>
          <a:graphicData uri="http://schemas.openxmlformats.org/drawingml/2006/table">
            <a:tbl>
              <a:tblPr>
                <a:tableStyleId>{5C22544A-7EE6-4342-B048-85BDC9FD1C3A}</a:tableStyleId>
              </a:tblPr>
              <a:tblGrid>
                <a:gridCol w="1977842">
                  <a:extLst>
                    <a:ext uri="{9D8B030D-6E8A-4147-A177-3AD203B41FA5}">
                      <a16:colId xmlns:a16="http://schemas.microsoft.com/office/drawing/2014/main" val="4143979929"/>
                    </a:ext>
                  </a:extLst>
                </a:gridCol>
                <a:gridCol w="937414">
                  <a:extLst>
                    <a:ext uri="{9D8B030D-6E8A-4147-A177-3AD203B41FA5}">
                      <a16:colId xmlns:a16="http://schemas.microsoft.com/office/drawing/2014/main" val="1714510498"/>
                    </a:ext>
                  </a:extLst>
                </a:gridCol>
                <a:gridCol w="937414">
                  <a:extLst>
                    <a:ext uri="{9D8B030D-6E8A-4147-A177-3AD203B41FA5}">
                      <a16:colId xmlns:a16="http://schemas.microsoft.com/office/drawing/2014/main" val="1767139382"/>
                    </a:ext>
                  </a:extLst>
                </a:gridCol>
                <a:gridCol w="937414">
                  <a:extLst>
                    <a:ext uri="{9D8B030D-6E8A-4147-A177-3AD203B41FA5}">
                      <a16:colId xmlns:a16="http://schemas.microsoft.com/office/drawing/2014/main" val="434762498"/>
                    </a:ext>
                  </a:extLst>
                </a:gridCol>
                <a:gridCol w="937414">
                  <a:extLst>
                    <a:ext uri="{9D8B030D-6E8A-4147-A177-3AD203B41FA5}">
                      <a16:colId xmlns:a16="http://schemas.microsoft.com/office/drawing/2014/main" val="4038131256"/>
                    </a:ext>
                  </a:extLst>
                </a:gridCol>
              </a:tblGrid>
              <a:tr h="598224">
                <a:tc>
                  <a:txBody>
                    <a:bodyPr/>
                    <a:lstStyle/>
                    <a:p>
                      <a:pPr algn="l" fontAlgn="b"/>
                      <a:r>
                        <a:rPr lang="en-US" sz="1800" b="0" i="0" u="none" strike="noStrike" dirty="0">
                          <a:solidFill>
                            <a:srgbClr val="000000"/>
                          </a:solidFill>
                          <a:effectLst/>
                          <a:latin typeface="Calibri" panose="020F0502020204030204" pitchFamily="34" charset="0"/>
                        </a:rPr>
                        <a:t>Existing Homes – Purchase Price limit</a:t>
                      </a:r>
                    </a:p>
                  </a:txBody>
                  <a:tcPr marL="9525" marR="9525" marT="9525" marB="0" anchor="b"/>
                </a:tc>
                <a:tc>
                  <a:txBody>
                    <a:bodyPr/>
                    <a:lstStyle/>
                    <a:p>
                      <a:pPr algn="ctr" fontAlgn="b"/>
                      <a:r>
                        <a:rPr lang="en-US" sz="1800" u="none" strike="noStrike" dirty="0">
                          <a:effectLst/>
                          <a:latin typeface="Arial" panose="020B0604020202020204" pitchFamily="34" charset="0"/>
                        </a:rPr>
                        <a:t>1 Unit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latin typeface="Arial" panose="020B0604020202020204" pitchFamily="34" charset="0"/>
                        </a:rPr>
                        <a:t>2 Unit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latin typeface="Arial" panose="020B0604020202020204" pitchFamily="34" charset="0"/>
                        </a:rPr>
                        <a:t>3 Unit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latin typeface="Arial" panose="020B0604020202020204" pitchFamily="34" charset="0"/>
                        </a:rPr>
                        <a:t>4 unit</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84589"/>
                  </a:ext>
                </a:extLst>
              </a:tr>
              <a:tr h="377770">
                <a:tc gridSpan="5">
                  <a:txBody>
                    <a:bodyPr/>
                    <a:lstStyle/>
                    <a:p>
                      <a:pPr algn="ctr" fontAlgn="b"/>
                      <a:r>
                        <a:rPr lang="en-US" sz="1800" u="none" strike="noStrike" dirty="0">
                          <a:effectLst/>
                          <a:latin typeface="Arial" panose="020B0604020202020204" pitchFamily="34" charset="0"/>
                        </a:rPr>
                        <a:t>Maximum HOME Value </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167917"/>
                  </a:ext>
                </a:extLst>
              </a:tr>
              <a:tr h="377770">
                <a:tc>
                  <a:txBody>
                    <a:bodyPr/>
                    <a:lstStyle/>
                    <a:p>
                      <a:pPr algn="ctr" fontAlgn="b"/>
                      <a:r>
                        <a:rPr lang="en-US" sz="1800" u="none" strike="noStrike" dirty="0">
                          <a:effectLst/>
                          <a:latin typeface="Arial" panose="020B0604020202020204" pitchFamily="34" charset="0"/>
                        </a:rPr>
                        <a:t>DuPage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$361,000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$462,000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$560,000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$693,000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3566415"/>
                  </a:ext>
                </a:extLst>
              </a:tr>
              <a:tr h="377770">
                <a:tc>
                  <a:txBody>
                    <a:bodyPr/>
                    <a:lstStyle/>
                    <a:p>
                      <a:pPr algn="ctr" fontAlgn="b"/>
                      <a:r>
                        <a:rPr lang="en-US" sz="1800" u="none" strike="noStrike" dirty="0">
                          <a:effectLst/>
                          <a:latin typeface="Arial" panose="020B0604020202020204" pitchFamily="34" charset="0"/>
                        </a:rPr>
                        <a:t>Kane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$297,000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$380,000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$460,000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$570,000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4490585"/>
                  </a:ext>
                </a:extLst>
              </a:tr>
              <a:tr h="377770">
                <a:tc>
                  <a:txBody>
                    <a:bodyPr/>
                    <a:lstStyle/>
                    <a:p>
                      <a:pPr algn="ctr" fontAlgn="b"/>
                      <a:r>
                        <a:rPr lang="en-US" sz="1800" u="none" strike="noStrike" dirty="0">
                          <a:effectLst/>
                          <a:latin typeface="Arial" panose="020B0604020202020204" pitchFamily="34" charset="0"/>
                        </a:rPr>
                        <a:t>Will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$297,000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$380,000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$460,000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$570,000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6404043"/>
                  </a:ext>
                </a:extLst>
              </a:tr>
              <a:tr h="377770">
                <a:tc>
                  <a:txBody>
                    <a:bodyPr/>
                    <a:lstStyle/>
                    <a:p>
                      <a:pPr algn="ctr" fontAlgn="b"/>
                      <a:r>
                        <a:rPr lang="en-US" sz="1800" u="none" strike="noStrike" dirty="0">
                          <a:effectLst/>
                          <a:latin typeface="Arial" panose="020B0604020202020204" pitchFamily="34" charset="0"/>
                        </a:rPr>
                        <a:t>Kendall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$285,000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$365,000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$442,000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$547,000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4117678"/>
                  </a:ext>
                </a:extLst>
              </a:tr>
            </a:tbl>
          </a:graphicData>
        </a:graphic>
      </p:graphicFrame>
      <p:graphicFrame>
        <p:nvGraphicFramePr>
          <p:cNvPr id="8" name="Table 7">
            <a:extLst>
              <a:ext uri="{FF2B5EF4-FFF2-40B4-BE49-F238E27FC236}">
                <a16:creationId xmlns:a16="http://schemas.microsoft.com/office/drawing/2014/main" id="{27174DF6-A243-D2E0-5C14-89C35B4D969D}"/>
              </a:ext>
            </a:extLst>
          </p:cNvPr>
          <p:cNvGraphicFramePr>
            <a:graphicFrameLocks noGrp="1"/>
          </p:cNvGraphicFramePr>
          <p:nvPr>
            <p:extLst>
              <p:ext uri="{D42A27DB-BD31-4B8C-83A1-F6EECF244321}">
                <p14:modId xmlns:p14="http://schemas.microsoft.com/office/powerpoint/2010/main" val="3551057711"/>
              </p:ext>
            </p:extLst>
          </p:nvPr>
        </p:nvGraphicFramePr>
        <p:xfrm>
          <a:off x="6172199" y="4271058"/>
          <a:ext cx="5749724" cy="2487075"/>
        </p:xfrm>
        <a:graphic>
          <a:graphicData uri="http://schemas.openxmlformats.org/drawingml/2006/table">
            <a:tbl>
              <a:tblPr>
                <a:tableStyleId>{5C22544A-7EE6-4342-B048-85BDC9FD1C3A}</a:tableStyleId>
              </a:tblPr>
              <a:tblGrid>
                <a:gridCol w="1985516">
                  <a:extLst>
                    <a:ext uri="{9D8B030D-6E8A-4147-A177-3AD203B41FA5}">
                      <a16:colId xmlns:a16="http://schemas.microsoft.com/office/drawing/2014/main" val="283738114"/>
                    </a:ext>
                  </a:extLst>
                </a:gridCol>
                <a:gridCol w="941052">
                  <a:extLst>
                    <a:ext uri="{9D8B030D-6E8A-4147-A177-3AD203B41FA5}">
                      <a16:colId xmlns:a16="http://schemas.microsoft.com/office/drawing/2014/main" val="1704924941"/>
                    </a:ext>
                  </a:extLst>
                </a:gridCol>
                <a:gridCol w="941052">
                  <a:extLst>
                    <a:ext uri="{9D8B030D-6E8A-4147-A177-3AD203B41FA5}">
                      <a16:colId xmlns:a16="http://schemas.microsoft.com/office/drawing/2014/main" val="2287386545"/>
                    </a:ext>
                  </a:extLst>
                </a:gridCol>
                <a:gridCol w="941052">
                  <a:extLst>
                    <a:ext uri="{9D8B030D-6E8A-4147-A177-3AD203B41FA5}">
                      <a16:colId xmlns:a16="http://schemas.microsoft.com/office/drawing/2014/main" val="3685992033"/>
                    </a:ext>
                  </a:extLst>
                </a:gridCol>
                <a:gridCol w="941052">
                  <a:extLst>
                    <a:ext uri="{9D8B030D-6E8A-4147-A177-3AD203B41FA5}">
                      <a16:colId xmlns:a16="http://schemas.microsoft.com/office/drawing/2014/main" val="1514663421"/>
                    </a:ext>
                  </a:extLst>
                </a:gridCol>
              </a:tblGrid>
              <a:tr h="5480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New Homes – Purchase Price limit</a:t>
                      </a:r>
                    </a:p>
                  </a:txBody>
                  <a:tcPr marL="9525" marR="9525" marT="9525" marB="0" anchor="b"/>
                </a:tc>
                <a:tc>
                  <a:txBody>
                    <a:bodyPr/>
                    <a:lstStyle/>
                    <a:p>
                      <a:pPr algn="ctr" fontAlgn="b"/>
                      <a:r>
                        <a:rPr lang="en-US" sz="1800" u="none" strike="noStrike" dirty="0">
                          <a:effectLst/>
                          <a:latin typeface="Arial" panose="020B0604020202020204" pitchFamily="34" charset="0"/>
                        </a:rPr>
                        <a:t>1 Unit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latin typeface="Arial" panose="020B0604020202020204" pitchFamily="34" charset="0"/>
                        </a:rPr>
                        <a:t>2 Unit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latin typeface="Arial" panose="020B0604020202020204" pitchFamily="34" charset="0"/>
                        </a:rPr>
                        <a:t>3 Unit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latin typeface="Arial" panose="020B0604020202020204" pitchFamily="34" charset="0"/>
                        </a:rPr>
                        <a:t>4 unit</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3020713"/>
                  </a:ext>
                </a:extLst>
              </a:tr>
              <a:tr h="385782">
                <a:tc gridSpan="5">
                  <a:txBody>
                    <a:bodyPr/>
                    <a:lstStyle/>
                    <a:p>
                      <a:pPr algn="ctr" fontAlgn="b"/>
                      <a:r>
                        <a:rPr lang="en-US" sz="1800" u="none" strike="noStrike" dirty="0">
                          <a:effectLst/>
                          <a:latin typeface="Arial" panose="020B0604020202020204" pitchFamily="34" charset="0"/>
                        </a:rPr>
                        <a:t>Maximum HOME Value </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8504942"/>
                  </a:ext>
                </a:extLst>
              </a:tr>
              <a:tr h="385782">
                <a:tc>
                  <a:txBody>
                    <a:bodyPr/>
                    <a:lstStyle/>
                    <a:p>
                      <a:pPr algn="ctr" fontAlgn="b"/>
                      <a:r>
                        <a:rPr lang="en-US" sz="1800" u="none" strike="noStrike" dirty="0">
                          <a:effectLst/>
                          <a:latin typeface="Arial" panose="020B0604020202020204" pitchFamily="34" charset="0"/>
                        </a:rPr>
                        <a:t>DuPage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$361,000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$462,000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$560,000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$693,000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1947812"/>
                  </a:ext>
                </a:extLst>
              </a:tr>
              <a:tr h="385782">
                <a:tc>
                  <a:txBody>
                    <a:bodyPr/>
                    <a:lstStyle/>
                    <a:p>
                      <a:pPr algn="ctr" fontAlgn="b"/>
                      <a:r>
                        <a:rPr lang="en-US" sz="1800" u="none" strike="noStrike" dirty="0">
                          <a:effectLst/>
                          <a:latin typeface="Arial" panose="020B0604020202020204" pitchFamily="34" charset="0"/>
                        </a:rPr>
                        <a:t>Kane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$357,000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$457,000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$554,000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$686,000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6560258"/>
                  </a:ext>
                </a:extLst>
              </a:tr>
              <a:tr h="385782">
                <a:tc>
                  <a:txBody>
                    <a:bodyPr/>
                    <a:lstStyle/>
                    <a:p>
                      <a:pPr algn="ctr" fontAlgn="b"/>
                      <a:r>
                        <a:rPr lang="en-US" sz="1800" u="none" strike="noStrike" dirty="0">
                          <a:effectLst/>
                          <a:latin typeface="Arial" panose="020B0604020202020204" pitchFamily="34" charset="0"/>
                        </a:rPr>
                        <a:t>Will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$356,000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$456,000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$552,000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$684,000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7633209"/>
                  </a:ext>
                </a:extLst>
              </a:tr>
              <a:tr h="385782">
                <a:tc>
                  <a:txBody>
                    <a:bodyPr/>
                    <a:lstStyle/>
                    <a:p>
                      <a:pPr algn="ctr" fontAlgn="b"/>
                      <a:r>
                        <a:rPr lang="en-US" sz="1800" u="none" strike="noStrike" dirty="0">
                          <a:effectLst/>
                          <a:latin typeface="Arial" panose="020B0604020202020204" pitchFamily="34" charset="0"/>
                        </a:rPr>
                        <a:t>Kendall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$304,000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$389,000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$471,000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latin typeface="Arial" panose="020B0604020202020204" pitchFamily="34" charset="0"/>
                        </a:rPr>
                        <a:t>$584,000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7228754"/>
                  </a:ext>
                </a:extLst>
              </a:tr>
            </a:tbl>
          </a:graphicData>
        </a:graphic>
      </p:graphicFrame>
    </p:spTree>
    <p:extLst>
      <p:ext uri="{BB962C8B-B14F-4D97-AF65-F5344CB8AC3E}">
        <p14:creationId xmlns:p14="http://schemas.microsoft.com/office/powerpoint/2010/main" val="332204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0BACC870-6669-0774-F7DF-AB714664A29E}"/>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solidFill>
                  <a:schemeClr val="bg1"/>
                </a:solidFill>
                <a:ea typeface="+mj-ea"/>
                <a:cs typeface="+mj-cs"/>
              </a:rPr>
              <a:t>Debt to Income Ratios – No Change</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aphicFrame>
        <p:nvGraphicFramePr>
          <p:cNvPr id="7" name="TextBox 4">
            <a:extLst>
              <a:ext uri="{FF2B5EF4-FFF2-40B4-BE49-F238E27FC236}">
                <a16:creationId xmlns:a16="http://schemas.microsoft.com/office/drawing/2014/main" id="{2FFB6FC4-D6C9-A819-1425-A897581CE499}"/>
              </a:ext>
            </a:extLst>
          </p:cNvPr>
          <p:cNvGraphicFramePr/>
          <p:nvPr>
            <p:extLst>
              <p:ext uri="{D42A27DB-BD31-4B8C-83A1-F6EECF244321}">
                <p14:modId xmlns:p14="http://schemas.microsoft.com/office/powerpoint/2010/main" val="33683547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3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BA10-7613-9194-9E84-F5F6BD86E3DE}"/>
              </a:ext>
            </a:extLst>
          </p:cNvPr>
          <p:cNvSpPr>
            <a:spLocks noGrp="1"/>
          </p:cNvSpPr>
          <p:nvPr>
            <p:ph type="title"/>
          </p:nvPr>
        </p:nvSpPr>
        <p:spPr>
          <a:xfrm>
            <a:off x="838200" y="365125"/>
            <a:ext cx="10515600" cy="854075"/>
          </a:xfrm>
        </p:spPr>
        <p:txBody>
          <a:bodyPr/>
          <a:lstStyle/>
          <a:p>
            <a:pPr algn="ctr"/>
            <a:r>
              <a:rPr lang="en-US" dirty="0">
                <a:solidFill>
                  <a:schemeClr val="bg1"/>
                </a:solidFill>
              </a:rPr>
              <a:t>Compensating Factors</a:t>
            </a:r>
          </a:p>
        </p:txBody>
      </p:sp>
      <p:pic>
        <p:nvPicPr>
          <p:cNvPr id="5" name="Picture 4">
            <a:extLst>
              <a:ext uri="{FF2B5EF4-FFF2-40B4-BE49-F238E27FC236}">
                <a16:creationId xmlns:a16="http://schemas.microsoft.com/office/drawing/2014/main" id="{D8AB5A1F-E439-9E55-22F2-4667BA15ED5A}"/>
              </a:ext>
            </a:extLst>
          </p:cNvPr>
          <p:cNvPicPr>
            <a:picLocks noChangeAspect="1"/>
          </p:cNvPicPr>
          <p:nvPr/>
        </p:nvPicPr>
        <p:blipFill>
          <a:blip r:embed="rId2"/>
          <a:stretch>
            <a:fillRect/>
          </a:stretch>
        </p:blipFill>
        <p:spPr>
          <a:xfrm>
            <a:off x="203073" y="1219200"/>
            <a:ext cx="6038850" cy="5314950"/>
          </a:xfrm>
          <a:prstGeom prst="rect">
            <a:avLst/>
          </a:prstGeom>
        </p:spPr>
      </p:pic>
      <p:pic>
        <p:nvPicPr>
          <p:cNvPr id="7" name="Picture 6">
            <a:extLst>
              <a:ext uri="{FF2B5EF4-FFF2-40B4-BE49-F238E27FC236}">
                <a16:creationId xmlns:a16="http://schemas.microsoft.com/office/drawing/2014/main" id="{1D72B319-46AA-2F8B-2522-C22214911E59}"/>
              </a:ext>
            </a:extLst>
          </p:cNvPr>
          <p:cNvPicPr>
            <a:picLocks noChangeAspect="1"/>
          </p:cNvPicPr>
          <p:nvPr/>
        </p:nvPicPr>
        <p:blipFill>
          <a:blip r:embed="rId3"/>
          <a:stretch>
            <a:fillRect/>
          </a:stretch>
        </p:blipFill>
        <p:spPr>
          <a:xfrm>
            <a:off x="6327267" y="1877568"/>
            <a:ext cx="5747004" cy="3730371"/>
          </a:xfrm>
          <a:prstGeom prst="rect">
            <a:avLst/>
          </a:prstGeom>
        </p:spPr>
      </p:pic>
    </p:spTree>
    <p:extLst>
      <p:ext uri="{BB962C8B-B14F-4D97-AF65-F5344CB8AC3E}">
        <p14:creationId xmlns:p14="http://schemas.microsoft.com/office/powerpoint/2010/main" val="280628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03675954-D97C-C171-ABF2-4F1733498F41}"/>
              </a:ext>
            </a:extLst>
          </p:cNvPr>
          <p:cNvSpPr>
            <a:spLocks noGrp="1"/>
          </p:cNvSpPr>
          <p:nvPr>
            <p:ph type="title"/>
          </p:nvPr>
        </p:nvSpPr>
        <p:spPr>
          <a:xfrm>
            <a:off x="712940" y="620742"/>
            <a:ext cx="10515600" cy="1325563"/>
          </a:xfrm>
          <a:solidFill>
            <a:schemeClr val="tx1"/>
          </a:solidFill>
          <a:ln>
            <a:solidFill>
              <a:schemeClr val="tx1"/>
            </a:solidFill>
          </a:ln>
        </p:spPr>
        <p:txBody>
          <a:bodyPr>
            <a:normAutofit/>
          </a:bodyPr>
          <a:lstStyle/>
          <a:p>
            <a:r>
              <a:rPr lang="en-US" dirty="0">
                <a:solidFill>
                  <a:schemeClr val="accent1"/>
                </a:solidFill>
              </a:rPr>
              <a:t>First Time Home Buyer -</a:t>
            </a:r>
            <a:r>
              <a:rPr lang="en-US" dirty="0">
                <a:solidFill>
                  <a:schemeClr val="accent2"/>
                </a:solidFill>
              </a:rPr>
              <a:t> Update</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D5483B-A8F5-E86F-238C-D9403E3065EC}"/>
              </a:ext>
            </a:extLst>
          </p:cNvPr>
          <p:cNvSpPr>
            <a:spLocks noGrp="1"/>
          </p:cNvSpPr>
          <p:nvPr>
            <p:ph sz="half" idx="1"/>
          </p:nvPr>
        </p:nvSpPr>
        <p:spPr>
          <a:xfrm>
            <a:off x="838200" y="2266345"/>
            <a:ext cx="5097780" cy="3910617"/>
          </a:xfrm>
        </p:spPr>
        <p:txBody>
          <a:bodyPr vert="horz" lIns="91440" tIns="45720" rIns="91440" bIns="45720" rtlCol="0" anchor="t">
            <a:normAutofit/>
          </a:bodyPr>
          <a:lstStyle/>
          <a:p>
            <a:pPr marL="0" indent="0">
              <a:buNone/>
            </a:pPr>
            <a:r>
              <a:rPr lang="en-US" sz="2400" b="1" u="sng" dirty="0">
                <a:solidFill>
                  <a:schemeClr val="accent2"/>
                </a:solidFill>
              </a:rPr>
              <a:t>Old Program</a:t>
            </a:r>
          </a:p>
          <a:p>
            <a:r>
              <a:rPr lang="en-US" sz="2400" dirty="0">
                <a:solidFill>
                  <a:srgbClr val="FFFFFF"/>
                </a:solidFill>
              </a:rPr>
              <a:t>First time homebuyers buying a home in Aurora.</a:t>
            </a:r>
          </a:p>
        </p:txBody>
      </p:sp>
      <p:sp>
        <p:nvSpPr>
          <p:cNvPr id="4" name="Content Placeholder 3">
            <a:extLst>
              <a:ext uri="{FF2B5EF4-FFF2-40B4-BE49-F238E27FC236}">
                <a16:creationId xmlns:a16="http://schemas.microsoft.com/office/drawing/2014/main" id="{CCD75943-5CCB-D9C2-54FF-24928E7AD26A}"/>
              </a:ext>
            </a:extLst>
          </p:cNvPr>
          <p:cNvSpPr>
            <a:spLocks noGrp="1"/>
          </p:cNvSpPr>
          <p:nvPr>
            <p:ph sz="half" idx="2"/>
          </p:nvPr>
        </p:nvSpPr>
        <p:spPr>
          <a:xfrm>
            <a:off x="6256020" y="2266345"/>
            <a:ext cx="5097780" cy="3910618"/>
          </a:xfrm>
        </p:spPr>
        <p:txBody>
          <a:bodyPr vert="horz" lIns="91440" tIns="45720" rIns="91440" bIns="45720" rtlCol="0" anchor="t">
            <a:normAutofit/>
          </a:bodyPr>
          <a:lstStyle/>
          <a:p>
            <a:pPr marL="0" indent="0">
              <a:buNone/>
            </a:pPr>
            <a:r>
              <a:rPr lang="en-US" sz="2400" b="1" u="sng" dirty="0">
                <a:solidFill>
                  <a:schemeClr val="accent2"/>
                </a:solidFill>
              </a:rPr>
              <a:t>New Program</a:t>
            </a:r>
          </a:p>
          <a:p>
            <a:r>
              <a:rPr lang="en-US" sz="2400" dirty="0">
                <a:solidFill>
                  <a:srgbClr val="FFFFFF"/>
                </a:solidFill>
              </a:rPr>
              <a:t>All homebuyers buying a home in Aurora.</a:t>
            </a:r>
          </a:p>
        </p:txBody>
      </p:sp>
    </p:spTree>
    <p:extLst>
      <p:ext uri="{BB962C8B-B14F-4D97-AF65-F5344CB8AC3E}">
        <p14:creationId xmlns:p14="http://schemas.microsoft.com/office/powerpoint/2010/main" val="243396502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a:extLst>
            <a:ext uri="{FF2B5EF4-FFF2-40B4-BE49-F238E27FC236}">
              <a16:creationId xmlns:a16="http://schemas.microsoft.com/office/drawing/2014/main" id="{6267F06D-74FF-3C9E-3424-D08442FFF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51932-4BF0-DA7A-C222-749D29F77EA3}"/>
              </a:ext>
            </a:extLst>
          </p:cNvPr>
          <p:cNvSpPr>
            <a:spLocks noGrp="1"/>
          </p:cNvSpPr>
          <p:nvPr>
            <p:ph type="title"/>
          </p:nvPr>
        </p:nvSpPr>
        <p:spPr>
          <a:xfrm>
            <a:off x="839788" y="201700"/>
            <a:ext cx="10515600" cy="660486"/>
          </a:xfrm>
          <a:solidFill>
            <a:schemeClr val="bg1"/>
          </a:solidFill>
        </p:spPr>
        <p:txBody>
          <a:bodyPr>
            <a:normAutofit fontScale="90000"/>
          </a:bodyPr>
          <a:lstStyle/>
          <a:p>
            <a:r>
              <a:rPr lang="en-US" dirty="0">
                <a:solidFill>
                  <a:schemeClr val="accent1"/>
                </a:solidFill>
              </a:rPr>
              <a:t>Homebuyer Education</a:t>
            </a:r>
          </a:p>
        </p:txBody>
      </p:sp>
      <p:sp>
        <p:nvSpPr>
          <p:cNvPr id="3" name="Text Placeholder 2">
            <a:extLst>
              <a:ext uri="{FF2B5EF4-FFF2-40B4-BE49-F238E27FC236}">
                <a16:creationId xmlns:a16="http://schemas.microsoft.com/office/drawing/2014/main" id="{E31C0789-A3C7-094B-66C4-6274BDAD3149}"/>
              </a:ext>
            </a:extLst>
          </p:cNvPr>
          <p:cNvSpPr>
            <a:spLocks noGrp="1"/>
          </p:cNvSpPr>
          <p:nvPr>
            <p:ph type="body" idx="1"/>
          </p:nvPr>
        </p:nvSpPr>
        <p:spPr>
          <a:xfrm>
            <a:off x="1023352" y="1009832"/>
            <a:ext cx="3227635" cy="823912"/>
          </a:xfrm>
        </p:spPr>
        <p:txBody>
          <a:bodyPr>
            <a:normAutofit/>
          </a:bodyPr>
          <a:lstStyle/>
          <a:p>
            <a:r>
              <a:rPr lang="en-US" sz="2800" u="sng" dirty="0">
                <a:solidFill>
                  <a:schemeClr val="accent2"/>
                </a:solidFill>
              </a:rPr>
              <a:t>Old Program</a:t>
            </a:r>
          </a:p>
        </p:txBody>
      </p:sp>
      <p:sp>
        <p:nvSpPr>
          <p:cNvPr id="4" name="Content Placeholder 3">
            <a:extLst>
              <a:ext uri="{FF2B5EF4-FFF2-40B4-BE49-F238E27FC236}">
                <a16:creationId xmlns:a16="http://schemas.microsoft.com/office/drawing/2014/main" id="{340B46EC-356D-7FE2-AF53-0636233EF9DF}"/>
              </a:ext>
            </a:extLst>
          </p:cNvPr>
          <p:cNvSpPr>
            <a:spLocks noGrp="1"/>
          </p:cNvSpPr>
          <p:nvPr>
            <p:ph sz="half" idx="2"/>
          </p:nvPr>
        </p:nvSpPr>
        <p:spPr>
          <a:xfrm>
            <a:off x="795240" y="1833744"/>
            <a:ext cx="3312082" cy="3684588"/>
          </a:xfrm>
        </p:spPr>
        <p:txBody>
          <a:bodyPr/>
          <a:lstStyle/>
          <a:p>
            <a:r>
              <a:rPr lang="en-US" dirty="0">
                <a:solidFill>
                  <a:schemeClr val="bg1"/>
                </a:solidFill>
              </a:rPr>
              <a:t>Recommended, not required</a:t>
            </a:r>
          </a:p>
        </p:txBody>
      </p:sp>
      <p:sp>
        <p:nvSpPr>
          <p:cNvPr id="5" name="Text Placeholder 4">
            <a:extLst>
              <a:ext uri="{FF2B5EF4-FFF2-40B4-BE49-F238E27FC236}">
                <a16:creationId xmlns:a16="http://schemas.microsoft.com/office/drawing/2014/main" id="{227BB15F-454E-A5D7-930F-0550B4C0101E}"/>
              </a:ext>
            </a:extLst>
          </p:cNvPr>
          <p:cNvSpPr>
            <a:spLocks noGrp="1"/>
          </p:cNvSpPr>
          <p:nvPr>
            <p:ph type="body" sz="quarter" idx="3"/>
          </p:nvPr>
        </p:nvSpPr>
        <p:spPr>
          <a:xfrm>
            <a:off x="5338070" y="1164673"/>
            <a:ext cx="5183188" cy="514230"/>
          </a:xfrm>
        </p:spPr>
        <p:txBody>
          <a:bodyPr>
            <a:normAutofit/>
          </a:bodyPr>
          <a:lstStyle/>
          <a:p>
            <a:pPr algn="ctr"/>
            <a:r>
              <a:rPr lang="en-US" sz="2800" u="sng" dirty="0">
                <a:solidFill>
                  <a:schemeClr val="accent2"/>
                </a:solidFill>
              </a:rPr>
              <a:t>New Program</a:t>
            </a:r>
          </a:p>
        </p:txBody>
      </p:sp>
      <p:graphicFrame>
        <p:nvGraphicFramePr>
          <p:cNvPr id="8" name="Content Placeholder 5">
            <a:extLst>
              <a:ext uri="{FF2B5EF4-FFF2-40B4-BE49-F238E27FC236}">
                <a16:creationId xmlns:a16="http://schemas.microsoft.com/office/drawing/2014/main" id="{92496EFC-22EC-7275-4A2B-0AD74921840A}"/>
              </a:ext>
            </a:extLst>
          </p:cNvPr>
          <p:cNvGraphicFramePr>
            <a:graphicFrameLocks noGrp="1"/>
          </p:cNvGraphicFramePr>
          <p:nvPr>
            <p:ph sz="quarter" idx="4"/>
            <p:extLst>
              <p:ext uri="{D42A27DB-BD31-4B8C-83A1-F6EECF244321}">
                <p14:modId xmlns:p14="http://schemas.microsoft.com/office/powerpoint/2010/main" val="3784446662"/>
              </p:ext>
            </p:extLst>
          </p:nvPr>
        </p:nvGraphicFramePr>
        <p:xfrm>
          <a:off x="3667328" y="1678329"/>
          <a:ext cx="8524673" cy="5072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09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9D3ADA00-32D0-FF92-DA66-B645C7882AE7}"/>
              </a:ext>
            </a:extLst>
          </p:cNvPr>
          <p:cNvSpPr>
            <a:spLocks noGrp="1"/>
          </p:cNvSpPr>
          <p:nvPr>
            <p:ph type="title"/>
          </p:nvPr>
        </p:nvSpPr>
        <p:spPr>
          <a:xfrm>
            <a:off x="1383564" y="348865"/>
            <a:ext cx="9718111" cy="1576446"/>
          </a:xfrm>
        </p:spPr>
        <p:txBody>
          <a:bodyPr anchor="ctr">
            <a:normAutofit/>
          </a:bodyPr>
          <a:lstStyle/>
          <a:p>
            <a:r>
              <a:rPr lang="en-US" sz="4000" b="1" dirty="0">
                <a:solidFill>
                  <a:srgbClr val="FFFFFF"/>
                </a:solidFill>
                <a:cs typeface="Arial" panose="020B0604020202020204" pitchFamily="34" charset="0"/>
              </a:rPr>
              <a:t>Eligible Homes – No Change</a:t>
            </a:r>
          </a:p>
        </p:txBody>
      </p:sp>
      <p:graphicFrame>
        <p:nvGraphicFramePr>
          <p:cNvPr id="5" name="Content Placeholder 2">
            <a:extLst>
              <a:ext uri="{FF2B5EF4-FFF2-40B4-BE49-F238E27FC236}">
                <a16:creationId xmlns:a16="http://schemas.microsoft.com/office/drawing/2014/main" id="{A0448AD0-8479-26E0-44DC-58B876D5DAA1}"/>
              </a:ext>
            </a:extLst>
          </p:cNvPr>
          <p:cNvGraphicFramePr>
            <a:graphicFrameLocks noGrp="1"/>
          </p:cNvGraphicFramePr>
          <p:nvPr>
            <p:ph idx="1"/>
            <p:extLst>
              <p:ext uri="{D42A27DB-BD31-4B8C-83A1-F6EECF244321}">
                <p14:modId xmlns:p14="http://schemas.microsoft.com/office/powerpoint/2010/main" val="3288463960"/>
              </p:ext>
            </p:extLst>
          </p:nvPr>
        </p:nvGraphicFramePr>
        <p:xfrm>
          <a:off x="289367" y="2273574"/>
          <a:ext cx="11282519" cy="3548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09EBD3E-FD8E-D015-F204-31280D7E3F3C}"/>
              </a:ext>
            </a:extLst>
          </p:cNvPr>
          <p:cNvSpPr txBox="1"/>
          <p:nvPr/>
        </p:nvSpPr>
        <p:spPr>
          <a:xfrm>
            <a:off x="2095209" y="5508830"/>
            <a:ext cx="800158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Rental properties are still not allowed at this time. </a:t>
            </a:r>
          </a:p>
        </p:txBody>
      </p:sp>
    </p:spTree>
    <p:extLst>
      <p:ext uri="{BB962C8B-B14F-4D97-AF65-F5344CB8AC3E}">
        <p14:creationId xmlns:p14="http://schemas.microsoft.com/office/powerpoint/2010/main" val="112726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E2A349-2F9F-F150-BE1D-C7551D396EC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Rectangle 2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3D356B68-BF99-699F-BA69-7690EA0F799A}"/>
              </a:ext>
            </a:extLst>
          </p:cNvPr>
          <p:cNvSpPr>
            <a:spLocks noGrp="1"/>
          </p:cNvSpPr>
          <p:nvPr>
            <p:ph type="title"/>
          </p:nvPr>
        </p:nvSpPr>
        <p:spPr>
          <a:xfrm>
            <a:off x="6590662" y="3516270"/>
            <a:ext cx="4805996" cy="1297115"/>
          </a:xfrm>
        </p:spPr>
        <p:txBody>
          <a:bodyPr vert="horz" lIns="91440" tIns="45720" rIns="91440" bIns="45720" rtlCol="0" anchor="t">
            <a:normAutofit/>
          </a:bodyPr>
          <a:lstStyle/>
          <a:p>
            <a:r>
              <a:rPr lang="en-US" sz="4000" kern="1200" dirty="0">
                <a:solidFill>
                  <a:schemeClr val="tx2"/>
                </a:solidFill>
                <a:ea typeface="+mj-ea"/>
                <a:cs typeface="+mj-cs"/>
              </a:rPr>
              <a:t>Mortgage Type</a:t>
            </a:r>
          </a:p>
        </p:txBody>
      </p:sp>
      <p:sp>
        <p:nvSpPr>
          <p:cNvPr id="8" name="Content Placeholder 7">
            <a:extLst>
              <a:ext uri="{FF2B5EF4-FFF2-40B4-BE49-F238E27FC236}">
                <a16:creationId xmlns:a16="http://schemas.microsoft.com/office/drawing/2014/main" id="{CC5C7119-CF7C-C00A-2166-294B8058ED55}"/>
              </a:ext>
            </a:extLst>
          </p:cNvPr>
          <p:cNvSpPr>
            <a:spLocks noGrp="1"/>
          </p:cNvSpPr>
          <p:nvPr>
            <p:ph sz="half" idx="2"/>
          </p:nvPr>
        </p:nvSpPr>
        <p:spPr>
          <a:xfrm>
            <a:off x="6590966" y="4065739"/>
            <a:ext cx="4805691" cy="838831"/>
          </a:xfrm>
        </p:spPr>
        <p:txBody>
          <a:bodyPr vert="horz" lIns="91440" tIns="45720" rIns="91440" bIns="45720" rtlCol="0" anchor="b">
            <a:normAutofit/>
          </a:bodyPr>
          <a:lstStyle/>
          <a:p>
            <a:pPr marL="0" indent="0">
              <a:buNone/>
            </a:pPr>
            <a:r>
              <a:rPr lang="en-US" sz="2000" kern="1200" dirty="0">
                <a:solidFill>
                  <a:schemeClr val="tx2"/>
                </a:solidFill>
                <a:ea typeface="+mn-ea"/>
                <a:cs typeface="+mn-cs"/>
              </a:rPr>
              <a:t>30-Year Fixed FHA or Conventional Mortgage</a:t>
            </a:r>
          </a:p>
        </p:txBody>
      </p:sp>
      <p:pic>
        <p:nvPicPr>
          <p:cNvPr id="24" name="Graphic 23" descr="House">
            <a:extLst>
              <a:ext uri="{FF2B5EF4-FFF2-40B4-BE49-F238E27FC236}">
                <a16:creationId xmlns:a16="http://schemas.microsoft.com/office/drawing/2014/main" id="{02FF916A-7840-744B-F98A-D7FA8781AE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9" name="Group 1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0" name="Freeform: Shape 19">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60800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7" name="Graphic 6" descr="Money">
            <a:extLst>
              <a:ext uri="{FF2B5EF4-FFF2-40B4-BE49-F238E27FC236}">
                <a16:creationId xmlns:a16="http://schemas.microsoft.com/office/drawing/2014/main" id="{FE01F662-53C8-187D-61CD-69277650D7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4" name="Freeform: Shape 2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C5A26A51-0796-4FC3-46D7-9323E265EF91}"/>
              </a:ext>
            </a:extLst>
          </p:cNvPr>
          <p:cNvSpPr>
            <a:spLocks noGrp="1"/>
          </p:cNvSpPr>
          <p:nvPr>
            <p:ph type="title"/>
          </p:nvPr>
        </p:nvSpPr>
        <p:spPr>
          <a:xfrm>
            <a:off x="5759354" y="457201"/>
            <a:ext cx="5337270" cy="1835911"/>
          </a:xfrm>
        </p:spPr>
        <p:txBody>
          <a:bodyPr anchor="b">
            <a:normAutofit/>
          </a:bodyPr>
          <a:lstStyle/>
          <a:p>
            <a:r>
              <a:rPr lang="en-US" sz="4200" dirty="0">
                <a:solidFill>
                  <a:srgbClr val="FFFFFF"/>
                </a:solidFill>
              </a:rPr>
              <a:t>Minimum Contribution – </a:t>
            </a:r>
            <a:r>
              <a:rPr lang="en-US" sz="4200" dirty="0">
                <a:solidFill>
                  <a:schemeClr val="accent1"/>
                </a:solidFill>
              </a:rPr>
              <a:t>No change</a:t>
            </a:r>
          </a:p>
        </p:txBody>
      </p:sp>
      <p:sp>
        <p:nvSpPr>
          <p:cNvPr id="2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Content Placeholder 2">
            <a:extLst>
              <a:ext uri="{FF2B5EF4-FFF2-40B4-BE49-F238E27FC236}">
                <a16:creationId xmlns:a16="http://schemas.microsoft.com/office/drawing/2014/main" id="{9797BF23-ADED-FC6F-ABCC-F71C86A6A7AF}"/>
              </a:ext>
            </a:extLst>
          </p:cNvPr>
          <p:cNvSpPr>
            <a:spLocks noGrp="1"/>
          </p:cNvSpPr>
          <p:nvPr>
            <p:ph idx="1"/>
          </p:nvPr>
        </p:nvSpPr>
        <p:spPr>
          <a:xfrm>
            <a:off x="5759354" y="2798064"/>
            <a:ext cx="5461095" cy="3417611"/>
          </a:xfrm>
        </p:spPr>
        <p:txBody>
          <a:bodyPr anchor="t">
            <a:normAutofit/>
          </a:bodyPr>
          <a:lstStyle/>
          <a:p>
            <a:r>
              <a:rPr lang="en-US" sz="2200" dirty="0">
                <a:solidFill>
                  <a:srgbClr val="FFFFFF"/>
                </a:solidFill>
              </a:rPr>
              <a:t>$1,000 Minimum contribution. </a:t>
            </a:r>
          </a:p>
          <a:p>
            <a:pPr lvl="1"/>
            <a:r>
              <a:rPr lang="en-US" sz="2200" dirty="0">
                <a:solidFill>
                  <a:srgbClr val="FFFFFF"/>
                </a:solidFill>
              </a:rPr>
              <a:t>Earnest money</a:t>
            </a:r>
          </a:p>
          <a:p>
            <a:pPr lvl="1"/>
            <a:endParaRPr lang="en-US" sz="2200" dirty="0">
              <a:solidFill>
                <a:srgbClr val="FFFFFF"/>
              </a:solidFill>
            </a:endParaRPr>
          </a:p>
        </p:txBody>
      </p:sp>
    </p:spTree>
    <p:extLst>
      <p:ext uri="{BB962C8B-B14F-4D97-AF65-F5344CB8AC3E}">
        <p14:creationId xmlns:p14="http://schemas.microsoft.com/office/powerpoint/2010/main" val="284684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D09DA-5E41-44C2-793A-A7AC358E8F62}"/>
              </a:ext>
            </a:extLst>
          </p:cNvPr>
          <p:cNvSpPr>
            <a:spLocks noGrp="1"/>
          </p:cNvSpPr>
          <p:nvPr>
            <p:ph type="title"/>
          </p:nvPr>
        </p:nvSpPr>
        <p:spPr>
          <a:xfrm>
            <a:off x="-1" y="-10886"/>
            <a:ext cx="6857797" cy="1708242"/>
          </a:xfrm>
        </p:spPr>
        <p:txBody>
          <a:bodyPr anchor="ctr">
            <a:normAutofit/>
          </a:bodyPr>
          <a:lstStyle/>
          <a:p>
            <a:pPr algn="ctr"/>
            <a:r>
              <a:rPr lang="en-US" sz="3700" dirty="0">
                <a:solidFill>
                  <a:schemeClr val="bg1"/>
                </a:solidFill>
              </a:rPr>
              <a:t>Choose Aurora Homebuyer Assistance Program</a:t>
            </a:r>
          </a:p>
        </p:txBody>
      </p:sp>
      <p:sp>
        <p:nvSpPr>
          <p:cNvPr id="3" name="Content Placeholder 2">
            <a:extLst>
              <a:ext uri="{FF2B5EF4-FFF2-40B4-BE49-F238E27FC236}">
                <a16:creationId xmlns:a16="http://schemas.microsoft.com/office/drawing/2014/main" id="{AC6665FC-C879-E9BA-37A0-B11D3BC75E65}"/>
              </a:ext>
            </a:extLst>
          </p:cNvPr>
          <p:cNvSpPr>
            <a:spLocks noGrp="1"/>
          </p:cNvSpPr>
          <p:nvPr>
            <p:ph idx="1"/>
          </p:nvPr>
        </p:nvSpPr>
        <p:spPr>
          <a:xfrm>
            <a:off x="0" y="1697356"/>
            <a:ext cx="6857796" cy="5160644"/>
          </a:xfrm>
        </p:spPr>
        <p:txBody>
          <a:bodyPr anchor="ctr">
            <a:normAutofit/>
          </a:bodyPr>
          <a:lstStyle/>
          <a:p>
            <a:r>
              <a:rPr lang="en-US" sz="2400" dirty="0">
                <a:solidFill>
                  <a:schemeClr val="bg1"/>
                </a:solidFill>
              </a:rPr>
              <a:t>This program is based on need, by providing low to moderate income (30% AMI - 80% Area Medium Income (AMI)), and medium income (81% AMI - 120% AMI) households assistance to purchase a home.</a:t>
            </a:r>
          </a:p>
          <a:p>
            <a:r>
              <a:rPr lang="en-US" sz="2400" dirty="0">
                <a:solidFill>
                  <a:schemeClr val="bg1"/>
                </a:solidFill>
              </a:rPr>
              <a:t>Family of four at 80% AMI is $95,900.</a:t>
            </a:r>
          </a:p>
          <a:p>
            <a:r>
              <a:rPr lang="en-US" sz="2400" dirty="0">
                <a:solidFill>
                  <a:schemeClr val="bg1"/>
                </a:solidFill>
              </a:rPr>
              <a:t>Family of four at 120% AMI is $143,880.</a:t>
            </a:r>
          </a:p>
          <a:p>
            <a:r>
              <a:rPr lang="en-US" sz="2400" dirty="0">
                <a:solidFill>
                  <a:schemeClr val="bg1"/>
                </a:solidFill>
              </a:rPr>
              <a:t>The goal of this program is to help a household purchase a home that will give them an affordable monthly housing payment, and is safe and sanitary. </a:t>
            </a:r>
          </a:p>
          <a:p>
            <a:pPr marL="0" indent="0">
              <a:buNone/>
            </a:pPr>
            <a:endParaRPr lang="en-US" sz="2400" dirty="0">
              <a:solidFill>
                <a:schemeClr val="bg1"/>
              </a:solidFill>
            </a:endParaRPr>
          </a:p>
        </p:txBody>
      </p:sp>
      <p:pic>
        <p:nvPicPr>
          <p:cNvPr id="5" name="Picture 4" descr="Houses in a subdivision">
            <a:extLst>
              <a:ext uri="{FF2B5EF4-FFF2-40B4-BE49-F238E27FC236}">
                <a16:creationId xmlns:a16="http://schemas.microsoft.com/office/drawing/2014/main" id="{3A3A35D0-03CF-A80F-F9E3-4F69F89CF8C9}"/>
              </a:ext>
            </a:extLst>
          </p:cNvPr>
          <p:cNvPicPr>
            <a:picLocks noChangeAspect="1"/>
          </p:cNvPicPr>
          <p:nvPr/>
        </p:nvPicPr>
        <p:blipFill>
          <a:blip r:embed="rId2"/>
          <a:srcRect l="29979" r="18184"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937457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E3B87-BE7B-7B81-F2AC-A823AF7193AA}"/>
              </a:ext>
            </a:extLst>
          </p:cNvPr>
          <p:cNvSpPr>
            <a:spLocks noGrp="1"/>
          </p:cNvSpPr>
          <p:nvPr>
            <p:ph type="title"/>
          </p:nvPr>
        </p:nvSpPr>
        <p:spPr>
          <a:xfrm>
            <a:off x="838200" y="620742"/>
            <a:ext cx="10515600" cy="1325563"/>
          </a:xfrm>
        </p:spPr>
        <p:txBody>
          <a:bodyPr>
            <a:normAutofit/>
          </a:bodyPr>
          <a:lstStyle/>
          <a:p>
            <a:r>
              <a:rPr lang="en-US" dirty="0">
                <a:solidFill>
                  <a:srgbClr val="FFFFFF"/>
                </a:solidFill>
              </a:rPr>
              <a:t>Home Inspection Requirements</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A4D6EE-0EC8-002C-1612-68CEDDCA48B3}"/>
              </a:ext>
            </a:extLst>
          </p:cNvPr>
          <p:cNvSpPr>
            <a:spLocks noGrp="1"/>
          </p:cNvSpPr>
          <p:nvPr>
            <p:ph sz="half" idx="1"/>
          </p:nvPr>
        </p:nvSpPr>
        <p:spPr>
          <a:xfrm>
            <a:off x="838200" y="1740723"/>
            <a:ext cx="5097780" cy="4436239"/>
          </a:xfrm>
        </p:spPr>
        <p:txBody>
          <a:bodyPr>
            <a:normAutofit/>
          </a:bodyPr>
          <a:lstStyle/>
          <a:p>
            <a:pPr marL="0" indent="0">
              <a:buNone/>
            </a:pPr>
            <a:r>
              <a:rPr lang="en-US" sz="2400" dirty="0">
                <a:solidFill>
                  <a:srgbClr val="FFFFFF"/>
                </a:solidFill>
              </a:rPr>
              <a:t>Old Program</a:t>
            </a:r>
          </a:p>
          <a:p>
            <a:r>
              <a:rPr lang="en-US" sz="2400" dirty="0">
                <a:solidFill>
                  <a:srgbClr val="FFFFFF"/>
                </a:solidFill>
              </a:rPr>
              <a:t>Regular home inspection</a:t>
            </a:r>
          </a:p>
        </p:txBody>
      </p:sp>
      <p:sp>
        <p:nvSpPr>
          <p:cNvPr id="4" name="Content Placeholder 3">
            <a:extLst>
              <a:ext uri="{FF2B5EF4-FFF2-40B4-BE49-F238E27FC236}">
                <a16:creationId xmlns:a16="http://schemas.microsoft.com/office/drawing/2014/main" id="{546C1174-AC0D-A45B-F9D8-9F0B3D092651}"/>
              </a:ext>
            </a:extLst>
          </p:cNvPr>
          <p:cNvSpPr>
            <a:spLocks noGrp="1"/>
          </p:cNvSpPr>
          <p:nvPr>
            <p:ph sz="half" idx="2"/>
          </p:nvPr>
        </p:nvSpPr>
        <p:spPr>
          <a:xfrm>
            <a:off x="6256019" y="1740724"/>
            <a:ext cx="5598523" cy="4953990"/>
          </a:xfrm>
        </p:spPr>
        <p:txBody>
          <a:bodyPr>
            <a:normAutofit/>
          </a:bodyPr>
          <a:lstStyle/>
          <a:p>
            <a:pPr marL="0" indent="0">
              <a:buNone/>
            </a:pPr>
            <a:r>
              <a:rPr lang="en-US" sz="2400" dirty="0">
                <a:solidFill>
                  <a:srgbClr val="FFFFFF"/>
                </a:solidFill>
              </a:rPr>
              <a:t>New Program</a:t>
            </a:r>
          </a:p>
          <a:p>
            <a:r>
              <a:rPr lang="en-US" sz="2400" dirty="0">
                <a:solidFill>
                  <a:srgbClr val="FFFFFF"/>
                </a:solidFill>
              </a:rPr>
              <a:t>30 % AMI - 80% AMI deferred loan – NSPIRE HOME Inspection</a:t>
            </a:r>
            <a:endParaRPr lang="en-US" dirty="0">
              <a:solidFill>
                <a:srgbClr val="FFFFFF"/>
              </a:solidFill>
            </a:endParaRPr>
          </a:p>
          <a:p>
            <a:pPr lvl="1"/>
            <a:r>
              <a:rPr lang="en-US" dirty="0">
                <a:solidFill>
                  <a:srgbClr val="FFFFFF"/>
                </a:solidFill>
              </a:rPr>
              <a:t>The City will pay for the NSPIRE Inspection to be completed. Homebuyers will be responsible to pay for regular home inspections.</a:t>
            </a:r>
          </a:p>
          <a:p>
            <a:r>
              <a:rPr lang="en-US" sz="2400" dirty="0">
                <a:solidFill>
                  <a:srgbClr val="FFFFFF"/>
                </a:solidFill>
              </a:rPr>
              <a:t>80% AMI - 120% AMI deferred loan – regular home inspection</a:t>
            </a:r>
          </a:p>
          <a:p>
            <a:r>
              <a:rPr lang="en-US" sz="2400" dirty="0">
                <a:solidFill>
                  <a:srgbClr val="FFFFFF"/>
                </a:solidFill>
              </a:rPr>
              <a:t>Closing costs grant – regular home inspection</a:t>
            </a:r>
          </a:p>
        </p:txBody>
      </p:sp>
    </p:spTree>
    <p:extLst>
      <p:ext uri="{BB962C8B-B14F-4D97-AF65-F5344CB8AC3E}">
        <p14:creationId xmlns:p14="http://schemas.microsoft.com/office/powerpoint/2010/main" val="352324893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E38717D3-C2B7-923C-AAAE-9A260F706F80}"/>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ea typeface="+mj-ea"/>
                <a:cs typeface="+mj-cs"/>
              </a:rPr>
              <a:t>Owner Occupancy – </a:t>
            </a:r>
            <a:r>
              <a:rPr lang="en-US" sz="4800" kern="1200" dirty="0">
                <a:solidFill>
                  <a:schemeClr val="accent2"/>
                </a:solidFill>
                <a:ea typeface="+mj-ea"/>
                <a:cs typeface="+mj-cs"/>
              </a:rPr>
              <a:t>No Change</a:t>
            </a:r>
            <a:endParaRPr lang="en-US" sz="4800" kern="1200" dirty="0">
              <a:solidFill>
                <a:schemeClr val="accent2"/>
              </a:solidFill>
            </a:endParaRPr>
          </a:p>
        </p:txBody>
      </p:sp>
      <p:sp>
        <p:nvSpPr>
          <p:cNvPr id="3" name="Content Placeholder 2">
            <a:extLst>
              <a:ext uri="{FF2B5EF4-FFF2-40B4-BE49-F238E27FC236}">
                <a16:creationId xmlns:a16="http://schemas.microsoft.com/office/drawing/2014/main" id="{7C8AFD85-BC7F-724E-2AA0-6C22565093C3}"/>
              </a:ext>
            </a:extLst>
          </p:cNvPr>
          <p:cNvSpPr>
            <a:spLocks noGrp="1"/>
          </p:cNvSpPr>
          <p:nvPr>
            <p:ph idx="1"/>
          </p:nvPr>
        </p:nvSpPr>
        <p:spPr>
          <a:xfrm>
            <a:off x="1350682" y="4870824"/>
            <a:ext cx="10005951" cy="1458258"/>
          </a:xfrm>
        </p:spPr>
        <p:txBody>
          <a:bodyPr vert="horz" lIns="91440" tIns="45720" rIns="91440" bIns="45720" rtlCol="0" anchor="ctr">
            <a:normAutofit/>
          </a:bodyPr>
          <a:lstStyle/>
          <a:p>
            <a:pPr marL="0" indent="0">
              <a:buNone/>
            </a:pPr>
            <a:r>
              <a:rPr lang="en-US" sz="2400" kern="1200" dirty="0">
                <a:solidFill>
                  <a:schemeClr val="tx1"/>
                </a:solidFill>
                <a:ea typeface="+mn-ea"/>
                <a:cs typeface="+mn-cs"/>
              </a:rPr>
              <a:t>The homebuyer must occupy the home as their primary residence. They cannot rent it. There will be no partial forgiveness, full payback is required if the homebuyer breaks the homebuyer agreement. The property must remain their primary residence. </a:t>
            </a:r>
          </a:p>
        </p:txBody>
      </p:sp>
    </p:spTree>
    <p:extLst>
      <p:ext uri="{BB962C8B-B14F-4D97-AF65-F5344CB8AC3E}">
        <p14:creationId xmlns:p14="http://schemas.microsoft.com/office/powerpoint/2010/main" val="388716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5866DD-A588-9E8C-31CC-3AB56662CB8D}"/>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Full List of Required Documents</a:t>
            </a:r>
          </a:p>
        </p:txBody>
      </p:sp>
      <p:sp>
        <p:nvSpPr>
          <p:cNvPr id="3" name="Content Placeholder 2">
            <a:extLst>
              <a:ext uri="{FF2B5EF4-FFF2-40B4-BE49-F238E27FC236}">
                <a16:creationId xmlns:a16="http://schemas.microsoft.com/office/drawing/2014/main" id="{3F722103-F158-210F-E235-FA7D4DE101C1}"/>
              </a:ext>
            </a:extLst>
          </p:cNvPr>
          <p:cNvSpPr>
            <a:spLocks noGrp="1"/>
          </p:cNvSpPr>
          <p:nvPr>
            <p:ph sz="half" idx="1"/>
          </p:nvPr>
        </p:nvSpPr>
        <p:spPr>
          <a:xfrm>
            <a:off x="4059050" y="127322"/>
            <a:ext cx="4070813" cy="6858000"/>
          </a:xfrm>
        </p:spPr>
        <p:txBody>
          <a:bodyPr>
            <a:normAutofit/>
          </a:bodyPr>
          <a:lstStyle/>
          <a:p>
            <a:r>
              <a:rPr lang="en-US" sz="1800" dirty="0">
                <a:solidFill>
                  <a:schemeClr val="bg1"/>
                </a:solidFill>
              </a:rPr>
              <a:t>Prior to closing: </a:t>
            </a:r>
          </a:p>
          <a:p>
            <a:pPr lvl="1"/>
            <a:r>
              <a:rPr lang="en-US" sz="1800" dirty="0">
                <a:solidFill>
                  <a:schemeClr val="bg1"/>
                </a:solidFill>
              </a:rPr>
              <a:t>Loan pre-qualification letter.</a:t>
            </a:r>
          </a:p>
          <a:p>
            <a:pPr lvl="1"/>
            <a:r>
              <a:rPr lang="en-US" sz="1800" dirty="0">
                <a:solidFill>
                  <a:schemeClr val="bg1"/>
                </a:solidFill>
              </a:rPr>
              <a:t>Executed Real Estate Purchase Agreement.</a:t>
            </a:r>
          </a:p>
          <a:p>
            <a:pPr lvl="1"/>
            <a:r>
              <a:rPr lang="en-US" sz="1800" dirty="0">
                <a:solidFill>
                  <a:schemeClr val="bg1"/>
                </a:solidFill>
              </a:rPr>
              <a:t>Two months of paystubs, checking statements, savings statements for everyone over 18 in the household.</a:t>
            </a:r>
          </a:p>
          <a:p>
            <a:pPr lvl="1"/>
            <a:r>
              <a:rPr lang="en-US" sz="1800" dirty="0">
                <a:solidFill>
                  <a:schemeClr val="bg1"/>
                </a:solidFill>
              </a:rPr>
              <a:t>1040.</a:t>
            </a:r>
          </a:p>
          <a:p>
            <a:pPr lvl="1"/>
            <a:r>
              <a:rPr lang="en-US" sz="1800" dirty="0">
                <a:solidFill>
                  <a:schemeClr val="bg1"/>
                </a:solidFill>
              </a:rPr>
              <a:t>W2.</a:t>
            </a:r>
          </a:p>
          <a:p>
            <a:pPr lvl="1"/>
            <a:r>
              <a:rPr lang="en-US" sz="1800" dirty="0">
                <a:solidFill>
                  <a:schemeClr val="bg1"/>
                </a:solidFill>
              </a:rPr>
              <a:t>Lender Mortgage Loan Application.</a:t>
            </a:r>
          </a:p>
          <a:p>
            <a:pPr lvl="1"/>
            <a:r>
              <a:rPr lang="en-US" sz="1800" dirty="0">
                <a:solidFill>
                  <a:schemeClr val="bg1"/>
                </a:solidFill>
              </a:rPr>
              <a:t>Property Appraisal.</a:t>
            </a:r>
          </a:p>
          <a:p>
            <a:pPr lvl="1"/>
            <a:r>
              <a:rPr lang="en-US" sz="1800" dirty="0">
                <a:solidFill>
                  <a:schemeClr val="bg1"/>
                </a:solidFill>
              </a:rPr>
              <a:t>Home Inspection (NSPIRE).</a:t>
            </a:r>
          </a:p>
          <a:p>
            <a:pPr lvl="1"/>
            <a:r>
              <a:rPr lang="en-US" sz="1800" dirty="0">
                <a:solidFill>
                  <a:schemeClr val="bg1"/>
                </a:solidFill>
              </a:rPr>
              <a:t>Visual Assessment for Deteriorated Paint.</a:t>
            </a:r>
          </a:p>
          <a:p>
            <a:pPr lvl="1"/>
            <a:r>
              <a:rPr lang="en-US" sz="1800" dirty="0">
                <a:solidFill>
                  <a:schemeClr val="bg1"/>
                </a:solidFill>
              </a:rPr>
              <a:t>Conflict of Interest Form.</a:t>
            </a:r>
          </a:p>
          <a:p>
            <a:pPr lvl="1"/>
            <a:r>
              <a:rPr lang="en-US" sz="1800" dirty="0">
                <a:solidFill>
                  <a:schemeClr val="bg1"/>
                </a:solidFill>
              </a:rPr>
              <a:t>Photo I.D.</a:t>
            </a:r>
          </a:p>
          <a:p>
            <a:pPr lvl="1"/>
            <a:r>
              <a:rPr lang="en-US" sz="1800" dirty="0">
                <a:solidFill>
                  <a:schemeClr val="bg1"/>
                </a:solidFill>
              </a:rPr>
              <a:t>Signed Agreement.</a:t>
            </a:r>
          </a:p>
          <a:p>
            <a:pPr lvl="1"/>
            <a:r>
              <a:rPr lang="en-US" sz="1800" dirty="0">
                <a:solidFill>
                  <a:schemeClr val="bg1"/>
                </a:solidFill>
              </a:rPr>
              <a:t>Note.</a:t>
            </a:r>
          </a:p>
          <a:p>
            <a:pPr lvl="1"/>
            <a:r>
              <a:rPr lang="en-US" sz="1800" dirty="0">
                <a:solidFill>
                  <a:schemeClr val="bg1"/>
                </a:solidFill>
              </a:rPr>
              <a:t>Mortgage.</a:t>
            </a:r>
          </a:p>
          <a:p>
            <a:pPr lvl="1"/>
            <a:r>
              <a:rPr lang="en-US" sz="1800" dirty="0">
                <a:solidFill>
                  <a:schemeClr val="bg1"/>
                </a:solidFill>
              </a:rPr>
              <a:t>Signed Income Certification.</a:t>
            </a:r>
          </a:p>
          <a:p>
            <a:pPr lvl="1"/>
            <a:r>
              <a:rPr lang="en-US" sz="1800" dirty="0">
                <a:solidFill>
                  <a:schemeClr val="bg1"/>
                </a:solidFill>
              </a:rPr>
              <a:t>W9.</a:t>
            </a:r>
          </a:p>
          <a:p>
            <a:pPr lvl="1"/>
            <a:endParaRPr lang="en-US" sz="1800" dirty="0">
              <a:solidFill>
                <a:schemeClr val="bg1"/>
              </a:solidFill>
            </a:endParaRPr>
          </a:p>
        </p:txBody>
      </p:sp>
      <p:cxnSp>
        <p:nvCxnSpPr>
          <p:cNvPr id="39" name="Straight Connector 3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7BA24EC-6EDC-4BD4-92C8-35EB138CD395}"/>
              </a:ext>
            </a:extLst>
          </p:cNvPr>
          <p:cNvSpPr>
            <a:spLocks noGrp="1"/>
          </p:cNvSpPr>
          <p:nvPr>
            <p:ph sz="half" idx="2"/>
          </p:nvPr>
        </p:nvSpPr>
        <p:spPr>
          <a:xfrm>
            <a:off x="8451604" y="1412489"/>
            <a:ext cx="3197701" cy="4363844"/>
          </a:xfrm>
        </p:spPr>
        <p:txBody>
          <a:bodyPr>
            <a:normAutofit/>
          </a:bodyPr>
          <a:lstStyle/>
          <a:p>
            <a:r>
              <a:rPr lang="en-US" sz="1800" dirty="0">
                <a:solidFill>
                  <a:schemeClr val="bg1"/>
                </a:solidFill>
              </a:rPr>
              <a:t>After closing</a:t>
            </a:r>
          </a:p>
          <a:p>
            <a:pPr lvl="1"/>
            <a:r>
              <a:rPr lang="en-US" sz="1800" dirty="0">
                <a:solidFill>
                  <a:schemeClr val="bg1"/>
                </a:solidFill>
              </a:rPr>
              <a:t>Final Closing Disclosure.</a:t>
            </a:r>
          </a:p>
          <a:p>
            <a:pPr lvl="1"/>
            <a:r>
              <a:rPr lang="en-US" sz="1800" dirty="0">
                <a:solidFill>
                  <a:schemeClr val="bg1"/>
                </a:solidFill>
              </a:rPr>
              <a:t>City of Aurora named on Home Owner Insurance.</a:t>
            </a:r>
          </a:p>
        </p:txBody>
      </p:sp>
    </p:spTree>
    <p:extLst>
      <p:ext uri="{BB962C8B-B14F-4D97-AF65-F5344CB8AC3E}">
        <p14:creationId xmlns:p14="http://schemas.microsoft.com/office/powerpoint/2010/main" val="383872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itle 3">
            <a:extLst>
              <a:ext uri="{FF2B5EF4-FFF2-40B4-BE49-F238E27FC236}">
                <a16:creationId xmlns:a16="http://schemas.microsoft.com/office/drawing/2014/main" id="{4EB3552C-2493-BA7D-A44A-68DCD6C744FA}"/>
              </a:ext>
            </a:extLst>
          </p:cNvPr>
          <p:cNvSpPr>
            <a:spLocks noGrp="1"/>
          </p:cNvSpPr>
          <p:nvPr>
            <p:ph type="title"/>
          </p:nvPr>
        </p:nvSpPr>
        <p:spPr>
          <a:xfrm>
            <a:off x="731939" y="1587455"/>
            <a:ext cx="4805996" cy="1297115"/>
          </a:xfrm>
        </p:spPr>
        <p:txBody>
          <a:bodyPr vert="horz" lIns="91440" tIns="45720" rIns="91440" bIns="45720" rtlCol="0" anchor="t">
            <a:normAutofit/>
          </a:bodyPr>
          <a:lstStyle/>
          <a:p>
            <a:r>
              <a:rPr lang="en-US" sz="6600" kern="1200" dirty="0">
                <a:solidFill>
                  <a:schemeClr val="tx2"/>
                </a:solidFill>
                <a:ea typeface="+mj-ea"/>
                <a:cs typeface="+mj-cs"/>
              </a:rPr>
              <a:t>Questions?</a:t>
            </a:r>
          </a:p>
        </p:txBody>
      </p:sp>
      <p:sp>
        <p:nvSpPr>
          <p:cNvPr id="5" name="Text Placeholder 4">
            <a:extLst>
              <a:ext uri="{FF2B5EF4-FFF2-40B4-BE49-F238E27FC236}">
                <a16:creationId xmlns:a16="http://schemas.microsoft.com/office/drawing/2014/main" id="{A439A80A-D6BD-B29C-8DB0-CB4B64BAC4A8}"/>
              </a:ext>
            </a:extLst>
          </p:cNvPr>
          <p:cNvSpPr>
            <a:spLocks noGrp="1"/>
          </p:cNvSpPr>
          <p:nvPr>
            <p:ph type="body" idx="1"/>
          </p:nvPr>
        </p:nvSpPr>
        <p:spPr>
          <a:xfrm>
            <a:off x="804672" y="2236014"/>
            <a:ext cx="4805691" cy="838831"/>
          </a:xfrm>
        </p:spPr>
        <p:txBody>
          <a:bodyPr vert="horz" lIns="91440" tIns="45720" rIns="91440" bIns="45720" rtlCol="0" anchor="b">
            <a:normAutofit/>
          </a:bodyPr>
          <a:lstStyle/>
          <a:p>
            <a:r>
              <a:rPr lang="en-US" sz="2800" kern="1200" dirty="0">
                <a:solidFill>
                  <a:schemeClr val="accent2"/>
                </a:solidFill>
                <a:ea typeface="+mn-ea"/>
                <a:cs typeface="+mn-cs"/>
              </a:rPr>
              <a:t>Thank you for attending!</a:t>
            </a:r>
          </a:p>
        </p:txBody>
      </p:sp>
      <p:grpSp>
        <p:nvGrpSpPr>
          <p:cNvPr id="13" name="Group 12">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7" name="Freeform: Shape 16">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Freeform: Shape 14">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Freeform: Shape 24">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Freeform: Shape 25">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9" name="Graphic 8" descr="Help">
            <a:extLst>
              <a:ext uri="{FF2B5EF4-FFF2-40B4-BE49-F238E27FC236}">
                <a16:creationId xmlns:a16="http://schemas.microsoft.com/office/drawing/2014/main" id="{DCCDC428-E7C0-EA6C-966B-2C55D8C1F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
        <p:nvSpPr>
          <p:cNvPr id="2" name="TextBox 1">
            <a:extLst>
              <a:ext uri="{FF2B5EF4-FFF2-40B4-BE49-F238E27FC236}">
                <a16:creationId xmlns:a16="http://schemas.microsoft.com/office/drawing/2014/main" id="{6EDB12D8-3E02-EE27-73A7-C243C2E4FCF7}"/>
              </a:ext>
            </a:extLst>
          </p:cNvPr>
          <p:cNvSpPr txBox="1"/>
          <p:nvPr/>
        </p:nvSpPr>
        <p:spPr>
          <a:xfrm>
            <a:off x="183630" y="4341352"/>
            <a:ext cx="6905081" cy="2677656"/>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Adam Grubbs</a:t>
            </a:r>
          </a:p>
          <a:p>
            <a:r>
              <a:rPr lang="en-US" sz="2400" b="1" dirty="0">
                <a:latin typeface="Arial" panose="020B0604020202020204" pitchFamily="34" charset="0"/>
                <a:cs typeface="Arial" panose="020B0604020202020204" pitchFamily="34" charset="0"/>
              </a:rPr>
              <a:t>City of Aurora</a:t>
            </a:r>
          </a:p>
          <a:p>
            <a:r>
              <a:rPr lang="en-US" sz="2400" b="1" dirty="0">
                <a:latin typeface="Arial" panose="020B0604020202020204" pitchFamily="34" charset="0"/>
                <a:cs typeface="Arial" panose="020B0604020202020204" pitchFamily="34" charset="0"/>
              </a:rPr>
              <a:t>Community Services Department</a:t>
            </a:r>
          </a:p>
          <a:p>
            <a:r>
              <a:rPr lang="en-US" sz="2400" b="1" dirty="0">
                <a:latin typeface="Arial" panose="020B0604020202020204" pitchFamily="34" charset="0"/>
                <a:cs typeface="Arial" panose="020B0604020202020204" pitchFamily="34" charset="0"/>
              </a:rPr>
              <a:t>Community Development Division</a:t>
            </a:r>
          </a:p>
          <a:p>
            <a:r>
              <a:rPr lang="en-US" sz="24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Grubbsa@aurora.il.us</a:t>
            </a:r>
            <a:r>
              <a:rPr lang="en-US" sz="2400" b="1" dirty="0">
                <a:latin typeface="Arial" panose="020B0604020202020204" pitchFamily="34" charset="0"/>
                <a:cs typeface="Arial" panose="020B0604020202020204" pitchFamily="34" charset="0"/>
              </a:rPr>
              <a:t> / 630-256-3328</a:t>
            </a:r>
          </a:p>
          <a:p>
            <a:r>
              <a:rPr lang="en-US" sz="2400" dirty="0">
                <a:latin typeface="Arial" panose="020B0604020202020204" pitchFamily="34" charset="0"/>
                <a:hlinkClick r:id="rId5">
                  <a:extLst>
                    <a:ext uri="{A12FA001-AC4F-418D-AE19-62706E023703}">
                      <ahyp:hlinkClr xmlns:ahyp="http://schemas.microsoft.com/office/drawing/2018/hyperlinkcolor" val="tx"/>
                    </a:ext>
                  </a:extLst>
                </a:hlinkClick>
              </a:rPr>
              <a:t>For Future Home Owners | City of Aurora, IL</a:t>
            </a:r>
            <a:r>
              <a:rPr lang="en-US" sz="2400" dirty="0">
                <a:latin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71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01EB2748-06C4-5804-3DB7-BDE38FC90A7A}"/>
              </a:ext>
            </a:extLst>
          </p:cNvPr>
          <p:cNvSpPr>
            <a:spLocks noGrp="1"/>
          </p:cNvSpPr>
          <p:nvPr>
            <p:ph type="title"/>
          </p:nvPr>
        </p:nvSpPr>
        <p:spPr>
          <a:xfrm>
            <a:off x="838200" y="620742"/>
            <a:ext cx="10515600" cy="1325563"/>
          </a:xfrm>
        </p:spPr>
        <p:txBody>
          <a:bodyPr>
            <a:normAutofit/>
          </a:bodyPr>
          <a:lstStyle/>
          <a:p>
            <a:r>
              <a:rPr lang="en-US" u="sng" dirty="0">
                <a:solidFill>
                  <a:schemeClr val="accent2"/>
                </a:solidFill>
              </a:rPr>
              <a:t>General Eligibility - Update</a:t>
            </a:r>
          </a:p>
        </p:txBody>
      </p:sp>
      <p:cxnSp>
        <p:nvCxnSpPr>
          <p:cNvPr id="18" name="Straight Connector 17">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B93A7D-9866-129F-7067-61D17507FF8D}"/>
              </a:ext>
            </a:extLst>
          </p:cNvPr>
          <p:cNvSpPr>
            <a:spLocks noGrp="1"/>
          </p:cNvSpPr>
          <p:nvPr>
            <p:ph sz="half" idx="1"/>
          </p:nvPr>
        </p:nvSpPr>
        <p:spPr>
          <a:xfrm>
            <a:off x="347243" y="1946305"/>
            <a:ext cx="5588737" cy="4650438"/>
          </a:xfrm>
        </p:spPr>
        <p:txBody>
          <a:bodyPr>
            <a:normAutofit fontScale="85000" lnSpcReduction="10000"/>
          </a:bodyPr>
          <a:lstStyle/>
          <a:p>
            <a:pPr marL="0" indent="0">
              <a:buNone/>
            </a:pPr>
            <a:r>
              <a:rPr lang="en-US" sz="2400" b="1" u="sng" dirty="0">
                <a:solidFill>
                  <a:srgbClr val="FFFFFF"/>
                </a:solidFill>
              </a:rPr>
              <a:t>Old Program</a:t>
            </a:r>
          </a:p>
          <a:p>
            <a:r>
              <a:rPr lang="en-US" sz="2400" b="1" dirty="0">
                <a:solidFill>
                  <a:srgbClr val="FFFFFF"/>
                </a:solidFill>
              </a:rPr>
              <a:t>Up to 80% AMI. </a:t>
            </a:r>
            <a:r>
              <a:rPr lang="en-US" sz="2400" b="1" dirty="0"/>
              <a:t>Family of four is $95,900.</a:t>
            </a:r>
          </a:p>
          <a:p>
            <a:r>
              <a:rPr lang="en-US" sz="2400" b="1" dirty="0">
                <a:solidFill>
                  <a:srgbClr val="FFFFFF"/>
                </a:solidFill>
              </a:rPr>
              <a:t>25% - 35% / 43% Debt to Income (DTI) ratios can go higher with compensating factors.</a:t>
            </a:r>
          </a:p>
          <a:p>
            <a:r>
              <a:rPr lang="en-US" sz="2400" b="1" dirty="0">
                <a:solidFill>
                  <a:srgbClr val="FFFFFF"/>
                </a:solidFill>
              </a:rPr>
              <a:t>Safe &amp; sanitary house – standard home inspection.</a:t>
            </a:r>
          </a:p>
          <a:p>
            <a:r>
              <a:rPr lang="en-US" sz="2400" b="1" dirty="0">
                <a:solidFill>
                  <a:srgbClr val="FFFFFF"/>
                </a:solidFill>
              </a:rPr>
              <a:t>Other documents to determine eligibility property appraisal, conflict of interest form, pay stubs, bank statements, tax documents, visual assessment of deteriorated paint, etc.</a:t>
            </a:r>
          </a:p>
        </p:txBody>
      </p:sp>
      <p:sp>
        <p:nvSpPr>
          <p:cNvPr id="4" name="Content Placeholder 3">
            <a:extLst>
              <a:ext uri="{FF2B5EF4-FFF2-40B4-BE49-F238E27FC236}">
                <a16:creationId xmlns:a16="http://schemas.microsoft.com/office/drawing/2014/main" id="{19F7E061-CA40-DB7B-7DB8-22C601B996AB}"/>
              </a:ext>
            </a:extLst>
          </p:cNvPr>
          <p:cNvSpPr>
            <a:spLocks noGrp="1"/>
          </p:cNvSpPr>
          <p:nvPr>
            <p:ph sz="half" idx="2"/>
          </p:nvPr>
        </p:nvSpPr>
        <p:spPr>
          <a:xfrm>
            <a:off x="6256020" y="1946305"/>
            <a:ext cx="5935980" cy="4650438"/>
          </a:xfrm>
        </p:spPr>
        <p:txBody>
          <a:bodyPr>
            <a:normAutofit fontScale="85000" lnSpcReduction="10000"/>
          </a:bodyPr>
          <a:lstStyle/>
          <a:p>
            <a:pPr marL="0" indent="0">
              <a:buNone/>
            </a:pPr>
            <a:r>
              <a:rPr lang="en-US" sz="2400" b="1" u="sng" dirty="0">
                <a:solidFill>
                  <a:srgbClr val="FFFFFF"/>
                </a:solidFill>
              </a:rPr>
              <a:t>New Program</a:t>
            </a:r>
          </a:p>
          <a:p>
            <a:r>
              <a:rPr lang="en-US" sz="2400" b="1" dirty="0"/>
              <a:t>Up to 120% AMI. Family of four is $143,880.</a:t>
            </a:r>
          </a:p>
          <a:p>
            <a:r>
              <a:rPr lang="en-US" sz="2400" b="1" dirty="0">
                <a:solidFill>
                  <a:srgbClr val="FFFFFF"/>
                </a:solidFill>
              </a:rPr>
              <a:t>25% - 35% / 43% DTI can go higher with compensating factors.</a:t>
            </a:r>
          </a:p>
          <a:p>
            <a:r>
              <a:rPr lang="en-US" sz="2400" b="1" dirty="0">
                <a:solidFill>
                  <a:srgbClr val="FFFFFF"/>
                </a:solidFill>
              </a:rPr>
              <a:t>Standard home inspection but a NSPIRE inspection (HUD Inspection)may be required (paid by the City).</a:t>
            </a:r>
          </a:p>
          <a:p>
            <a:r>
              <a:rPr lang="en-US" sz="2400" b="1" dirty="0">
                <a:solidFill>
                  <a:srgbClr val="FFFFFF"/>
                </a:solidFill>
              </a:rPr>
              <a:t>Other documents to determine eligibility such as property appraisal, conflict of interest form, pay stubs, bank statements, tax documents, visual assessment of deteriorated paint, etc.</a:t>
            </a:r>
          </a:p>
          <a:p>
            <a:r>
              <a:rPr lang="en-US" sz="2400" b="1" dirty="0">
                <a:solidFill>
                  <a:srgbClr val="FFFFFF"/>
                </a:solidFill>
              </a:rPr>
              <a:t>HUD- certified homebuyer counseling required. </a:t>
            </a:r>
            <a:r>
              <a:rPr lang="en-US" sz="2400" b="1" dirty="0">
                <a:hlinkClick r:id="rId2">
                  <a:extLst>
                    <a:ext uri="{A12FA001-AC4F-418D-AE19-62706E023703}">
                      <ahyp:hlinkClr xmlns:ahyp="http://schemas.microsoft.com/office/drawing/2018/hyperlinkcolor" val="tx"/>
                    </a:ext>
                  </a:extLst>
                </a:hlinkClick>
              </a:rPr>
              <a:t>Housing Counseling | HUD.gov / U.S. Department of Housing and Urban Development (HUD)</a:t>
            </a:r>
            <a:endParaRPr lang="en-US" sz="2400" b="1" dirty="0"/>
          </a:p>
          <a:p>
            <a:pPr marL="0" indent="0">
              <a:buNone/>
            </a:pPr>
            <a:endParaRPr lang="en-US" sz="2400" dirty="0">
              <a:solidFill>
                <a:srgbClr val="FFFFFF"/>
              </a:solidFill>
            </a:endParaRPr>
          </a:p>
          <a:p>
            <a:pPr marL="0" indent="0">
              <a:buNone/>
            </a:pPr>
            <a:endParaRPr lang="en-US" sz="2400" dirty="0">
              <a:solidFill>
                <a:srgbClr val="FFFFFF"/>
              </a:solidFill>
            </a:endParaRPr>
          </a:p>
          <a:p>
            <a:endParaRPr lang="en-US" sz="2400" u="sng" dirty="0">
              <a:solidFill>
                <a:srgbClr val="FFFFFF"/>
              </a:solidFill>
            </a:endParaRPr>
          </a:p>
        </p:txBody>
      </p:sp>
    </p:spTree>
    <p:extLst>
      <p:ext uri="{BB962C8B-B14F-4D97-AF65-F5344CB8AC3E}">
        <p14:creationId xmlns:p14="http://schemas.microsoft.com/office/powerpoint/2010/main" val="30459057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6032F997-5E00-D156-BECD-6A77B3EC6FC5}"/>
              </a:ext>
            </a:extLst>
          </p:cNvPr>
          <p:cNvSpPr>
            <a:spLocks noGrp="1"/>
          </p:cNvSpPr>
          <p:nvPr>
            <p:ph type="title"/>
          </p:nvPr>
        </p:nvSpPr>
        <p:spPr>
          <a:xfrm>
            <a:off x="681625" y="620742"/>
            <a:ext cx="10515600" cy="1325563"/>
          </a:xfrm>
          <a:solidFill>
            <a:schemeClr val="tx1"/>
          </a:solidFill>
        </p:spPr>
        <p:txBody>
          <a:bodyPr>
            <a:normAutofit/>
          </a:bodyPr>
          <a:lstStyle/>
          <a:p>
            <a:r>
              <a:rPr lang="en-US" dirty="0">
                <a:solidFill>
                  <a:schemeClr val="accent1"/>
                </a:solidFill>
                <a:cs typeface="Arial" panose="020B0604020202020204" pitchFamily="34" charset="0"/>
              </a:rPr>
              <a:t>Maximum Assistance - </a:t>
            </a:r>
            <a:r>
              <a:rPr lang="en-US" dirty="0">
                <a:solidFill>
                  <a:schemeClr val="accent2"/>
                </a:solidFill>
                <a:cs typeface="Arial" panose="020B0604020202020204" pitchFamily="34" charset="0"/>
              </a:rPr>
              <a:t>Update</a:t>
            </a:r>
          </a:p>
        </p:txBody>
      </p:sp>
      <p:cxnSp>
        <p:nvCxnSpPr>
          <p:cNvPr id="20" name="Straight Connector 19">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33BF66-DCC4-14F6-CA75-E924A74A1E3F}"/>
              </a:ext>
            </a:extLst>
          </p:cNvPr>
          <p:cNvSpPr>
            <a:spLocks noGrp="1"/>
          </p:cNvSpPr>
          <p:nvPr>
            <p:ph sz="half" idx="1"/>
          </p:nvPr>
        </p:nvSpPr>
        <p:spPr>
          <a:xfrm>
            <a:off x="838200" y="2266345"/>
            <a:ext cx="5097780" cy="3910617"/>
          </a:xfrm>
        </p:spPr>
        <p:txBody>
          <a:bodyPr vert="horz" lIns="91440" tIns="45720" rIns="91440" bIns="45720" rtlCol="0" anchor="t">
            <a:normAutofit/>
          </a:bodyPr>
          <a:lstStyle/>
          <a:p>
            <a:pPr marL="0" indent="0">
              <a:buNone/>
            </a:pPr>
            <a:r>
              <a:rPr lang="en-US" sz="2400" b="1" u="sng" dirty="0">
                <a:solidFill>
                  <a:schemeClr val="accent2"/>
                </a:solidFill>
                <a:cs typeface="Arial" panose="020B0604020202020204" pitchFamily="34" charset="0"/>
              </a:rPr>
              <a:t>Old Program</a:t>
            </a:r>
          </a:p>
          <a:p>
            <a:r>
              <a:rPr lang="en-US" sz="2400" b="1" dirty="0">
                <a:solidFill>
                  <a:srgbClr val="FFFFFF"/>
                </a:solidFill>
                <a:cs typeface="Arial" panose="020B0604020202020204" pitchFamily="34" charset="0"/>
              </a:rPr>
              <a:t>$3,000 or $5,000 based on location</a:t>
            </a:r>
          </a:p>
          <a:p>
            <a:r>
              <a:rPr lang="en-US" sz="2400" b="1" dirty="0">
                <a:solidFill>
                  <a:srgbClr val="FFFFFF"/>
                </a:solidFill>
                <a:cs typeface="Arial" panose="020B0604020202020204" pitchFamily="34" charset="0"/>
              </a:rPr>
              <a:t>Up to 80% AMI</a:t>
            </a:r>
          </a:p>
          <a:p>
            <a:r>
              <a:rPr lang="en-US" sz="2400" b="1" dirty="0">
                <a:solidFill>
                  <a:srgbClr val="FFFFFF"/>
                </a:solidFill>
                <a:cs typeface="Arial" panose="020B0604020202020204" pitchFamily="34" charset="0"/>
              </a:rPr>
              <a:t>Forgivable Lien</a:t>
            </a:r>
          </a:p>
          <a:p>
            <a:pPr marL="0" indent="0">
              <a:buNone/>
            </a:pPr>
            <a:endParaRPr lang="en-US" sz="2400" b="1" dirty="0">
              <a:solidFill>
                <a:srgbClr val="FFFFFF"/>
              </a:solidFill>
              <a:cs typeface="Arial" panose="020B0604020202020204" pitchFamily="34" charset="0"/>
            </a:endParaRPr>
          </a:p>
        </p:txBody>
      </p:sp>
      <p:sp>
        <p:nvSpPr>
          <p:cNvPr id="4" name="Content Placeholder 3">
            <a:extLst>
              <a:ext uri="{FF2B5EF4-FFF2-40B4-BE49-F238E27FC236}">
                <a16:creationId xmlns:a16="http://schemas.microsoft.com/office/drawing/2014/main" id="{3B0CEE21-30B8-89C8-AF49-4CAF7F139048}"/>
              </a:ext>
            </a:extLst>
          </p:cNvPr>
          <p:cNvSpPr>
            <a:spLocks noGrp="1"/>
          </p:cNvSpPr>
          <p:nvPr>
            <p:ph sz="half" idx="2"/>
          </p:nvPr>
        </p:nvSpPr>
        <p:spPr>
          <a:xfrm>
            <a:off x="6256020" y="2266345"/>
            <a:ext cx="5097780" cy="3910618"/>
          </a:xfrm>
        </p:spPr>
        <p:txBody>
          <a:bodyPr vert="horz" lIns="91440" tIns="45720" rIns="91440" bIns="45720" rtlCol="0" anchor="t">
            <a:normAutofit/>
          </a:bodyPr>
          <a:lstStyle/>
          <a:p>
            <a:pPr marL="0" indent="0">
              <a:buNone/>
            </a:pPr>
            <a:r>
              <a:rPr lang="en-US" sz="2400" b="1" u="sng" dirty="0">
                <a:solidFill>
                  <a:schemeClr val="accent2"/>
                </a:solidFill>
                <a:cs typeface="Arial" panose="020B0604020202020204" pitchFamily="34" charset="0"/>
              </a:rPr>
              <a:t>New Program</a:t>
            </a:r>
          </a:p>
          <a:p>
            <a:r>
              <a:rPr lang="en-US" sz="2400" b="1" dirty="0">
                <a:solidFill>
                  <a:srgbClr val="FFFFFF"/>
                </a:solidFill>
                <a:cs typeface="Arial" panose="020B0604020202020204" pitchFamily="34" charset="0"/>
              </a:rPr>
              <a:t>Up to $20,000 deferred loan based on DTI Ratios up to 120% AMI</a:t>
            </a:r>
          </a:p>
          <a:p>
            <a:r>
              <a:rPr lang="en-US" sz="2400" b="1" dirty="0">
                <a:solidFill>
                  <a:srgbClr val="FFFFFF"/>
                </a:solidFill>
                <a:cs typeface="Arial" panose="020B0604020202020204" pitchFamily="34" charset="0"/>
              </a:rPr>
              <a:t>Up to $5,000 closing costs grant</a:t>
            </a:r>
          </a:p>
          <a:p>
            <a:r>
              <a:rPr lang="en-US" sz="2400" b="1" dirty="0">
                <a:solidFill>
                  <a:srgbClr val="FFFFFF"/>
                </a:solidFill>
                <a:cs typeface="Arial" panose="020B0604020202020204" pitchFamily="34" charset="0"/>
              </a:rPr>
              <a:t>Up to $2,000 small repairs grant</a:t>
            </a:r>
          </a:p>
          <a:p>
            <a:pPr marL="0" indent="0">
              <a:buNone/>
            </a:pPr>
            <a:endParaRPr lang="en-US" sz="2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17844352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AI-generated content may be incorrect.">
            <a:extLst>
              <a:ext uri="{FF2B5EF4-FFF2-40B4-BE49-F238E27FC236}">
                <a16:creationId xmlns:a16="http://schemas.microsoft.com/office/drawing/2014/main" id="{B0761128-C0C5-D0AA-CEBA-98BEBEC2864D}"/>
              </a:ext>
            </a:extLst>
          </p:cNvPr>
          <p:cNvPicPr>
            <a:picLocks noChangeAspect="1"/>
          </p:cNvPicPr>
          <p:nvPr/>
        </p:nvPicPr>
        <p:blipFill>
          <a:blip r:embed="rId2">
            <a:duotone>
              <a:schemeClr val="bg2">
                <a:shade val="45000"/>
                <a:satMod val="135000"/>
              </a:schemeClr>
              <a:prstClr val="white"/>
            </a:duotone>
          </a:blip>
          <a:srcRect t="625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5A471-10CC-26C3-A0A2-DD8016A59C35}"/>
              </a:ext>
            </a:extLst>
          </p:cNvPr>
          <p:cNvSpPr>
            <a:spLocks noGrp="1"/>
          </p:cNvSpPr>
          <p:nvPr>
            <p:ph type="title"/>
          </p:nvPr>
        </p:nvSpPr>
        <p:spPr>
          <a:xfrm>
            <a:off x="838200" y="365125"/>
            <a:ext cx="10515600" cy="1325563"/>
          </a:xfrm>
        </p:spPr>
        <p:txBody>
          <a:bodyPr>
            <a:normAutofit/>
          </a:bodyPr>
          <a:lstStyle/>
          <a:p>
            <a:r>
              <a:rPr lang="en-US" dirty="0"/>
              <a:t>Layering Assistance</a:t>
            </a:r>
          </a:p>
        </p:txBody>
      </p:sp>
      <p:graphicFrame>
        <p:nvGraphicFramePr>
          <p:cNvPr id="5" name="Content Placeholder 2">
            <a:extLst>
              <a:ext uri="{FF2B5EF4-FFF2-40B4-BE49-F238E27FC236}">
                <a16:creationId xmlns:a16="http://schemas.microsoft.com/office/drawing/2014/main" id="{8A639126-86E4-E56C-E133-BA71E7D3FB0B}"/>
              </a:ext>
            </a:extLst>
          </p:cNvPr>
          <p:cNvGraphicFramePr>
            <a:graphicFrameLocks noGrp="1"/>
          </p:cNvGraphicFramePr>
          <p:nvPr>
            <p:ph idx="1"/>
            <p:extLst>
              <p:ext uri="{D42A27DB-BD31-4B8C-83A1-F6EECF244321}">
                <p14:modId xmlns:p14="http://schemas.microsoft.com/office/powerpoint/2010/main" val="2072792676"/>
              </p:ext>
            </p:extLst>
          </p:nvPr>
        </p:nvGraphicFramePr>
        <p:xfrm>
          <a:off x="424543" y="1322614"/>
          <a:ext cx="11364686" cy="532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117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D628-3084-71FD-EA8D-98611641B307}"/>
              </a:ext>
            </a:extLst>
          </p:cNvPr>
          <p:cNvSpPr>
            <a:spLocks noGrp="1"/>
          </p:cNvSpPr>
          <p:nvPr>
            <p:ph type="title"/>
          </p:nvPr>
        </p:nvSpPr>
        <p:spPr>
          <a:xfrm>
            <a:off x="0" y="325825"/>
            <a:ext cx="12192000" cy="767515"/>
          </a:xfrm>
        </p:spPr>
        <p:txBody>
          <a:bodyPr>
            <a:normAutofit fontScale="90000"/>
          </a:bodyPr>
          <a:lstStyle/>
          <a:p>
            <a:pPr algn="ctr"/>
            <a:r>
              <a:rPr lang="en-US" u="sng" dirty="0">
                <a:solidFill>
                  <a:schemeClr val="bg1"/>
                </a:solidFill>
              </a:rPr>
              <a:t>Maximum Assistance by Income Eligibility</a:t>
            </a:r>
            <a:br>
              <a:rPr lang="en-US" u="sng" dirty="0">
                <a:solidFill>
                  <a:schemeClr val="bg1"/>
                </a:solidFill>
              </a:rPr>
            </a:br>
            <a:r>
              <a:rPr lang="en-US" u="sng" dirty="0">
                <a:solidFill>
                  <a:schemeClr val="bg1"/>
                </a:solidFill>
              </a:rPr>
              <a:t>(All members of the household over 18 years old) </a:t>
            </a:r>
          </a:p>
        </p:txBody>
      </p:sp>
      <p:sp>
        <p:nvSpPr>
          <p:cNvPr id="3" name="Content Placeholder 2">
            <a:extLst>
              <a:ext uri="{FF2B5EF4-FFF2-40B4-BE49-F238E27FC236}">
                <a16:creationId xmlns:a16="http://schemas.microsoft.com/office/drawing/2014/main" id="{84ECE557-0AE9-7FBC-238A-03B65BF65154}"/>
              </a:ext>
            </a:extLst>
          </p:cNvPr>
          <p:cNvSpPr>
            <a:spLocks noGrp="1"/>
          </p:cNvSpPr>
          <p:nvPr>
            <p:ph idx="1"/>
          </p:nvPr>
        </p:nvSpPr>
        <p:spPr>
          <a:xfrm>
            <a:off x="838200" y="1409252"/>
            <a:ext cx="10515600" cy="4767711"/>
          </a:xfrm>
        </p:spPr>
        <p:txBody>
          <a:bodyPr/>
          <a:lstStyle/>
          <a:p>
            <a:r>
              <a:rPr lang="en-US" dirty="0">
                <a:solidFill>
                  <a:schemeClr val="bg1"/>
                </a:solidFill>
              </a:rPr>
              <a:t>Up to 80% AMI eligible for up to $27,000 in assistance. ($20,000 deferred loan, $5,000 closing costs grant, $2,000 small repairs grant)</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a:p>
            <a:r>
              <a:rPr lang="en-US" dirty="0">
                <a:solidFill>
                  <a:schemeClr val="bg1"/>
                </a:solidFill>
              </a:rPr>
              <a:t>Between 80% AMI - 120% AMI eligible for up to $22,000 in assistance. ($20,000 deferred loan, $2,000 small repairs grant)</a:t>
            </a:r>
          </a:p>
        </p:txBody>
      </p:sp>
      <p:graphicFrame>
        <p:nvGraphicFramePr>
          <p:cNvPr id="4" name="Table 3">
            <a:extLst>
              <a:ext uri="{FF2B5EF4-FFF2-40B4-BE49-F238E27FC236}">
                <a16:creationId xmlns:a16="http://schemas.microsoft.com/office/drawing/2014/main" id="{66BD84B2-C7F3-139B-8611-21EF5963C3A8}"/>
              </a:ext>
            </a:extLst>
          </p:cNvPr>
          <p:cNvGraphicFramePr>
            <a:graphicFrameLocks noGrp="1"/>
          </p:cNvGraphicFramePr>
          <p:nvPr>
            <p:extLst>
              <p:ext uri="{D42A27DB-BD31-4B8C-83A1-F6EECF244321}">
                <p14:modId xmlns:p14="http://schemas.microsoft.com/office/powerpoint/2010/main" val="3044437029"/>
              </p:ext>
            </p:extLst>
          </p:nvPr>
        </p:nvGraphicFramePr>
        <p:xfrm>
          <a:off x="1140310" y="5045335"/>
          <a:ext cx="10062264" cy="1447540"/>
        </p:xfrm>
        <a:graphic>
          <a:graphicData uri="http://schemas.openxmlformats.org/drawingml/2006/table">
            <a:tbl>
              <a:tblPr/>
              <a:tblGrid>
                <a:gridCol w="1065008">
                  <a:extLst>
                    <a:ext uri="{9D8B030D-6E8A-4147-A177-3AD203B41FA5}">
                      <a16:colId xmlns:a16="http://schemas.microsoft.com/office/drawing/2014/main" val="4211538672"/>
                    </a:ext>
                  </a:extLst>
                </a:gridCol>
                <a:gridCol w="1419625">
                  <a:extLst>
                    <a:ext uri="{9D8B030D-6E8A-4147-A177-3AD203B41FA5}">
                      <a16:colId xmlns:a16="http://schemas.microsoft.com/office/drawing/2014/main" val="2434018640"/>
                    </a:ext>
                  </a:extLst>
                </a:gridCol>
                <a:gridCol w="1540248">
                  <a:extLst>
                    <a:ext uri="{9D8B030D-6E8A-4147-A177-3AD203B41FA5}">
                      <a16:colId xmlns:a16="http://schemas.microsoft.com/office/drawing/2014/main" val="4175321171"/>
                    </a:ext>
                  </a:extLst>
                </a:gridCol>
                <a:gridCol w="2012461">
                  <a:extLst>
                    <a:ext uri="{9D8B030D-6E8A-4147-A177-3AD203B41FA5}">
                      <a16:colId xmlns:a16="http://schemas.microsoft.com/office/drawing/2014/main" val="731800944"/>
                    </a:ext>
                  </a:extLst>
                </a:gridCol>
                <a:gridCol w="2012461">
                  <a:extLst>
                    <a:ext uri="{9D8B030D-6E8A-4147-A177-3AD203B41FA5}">
                      <a16:colId xmlns:a16="http://schemas.microsoft.com/office/drawing/2014/main" val="2935966321"/>
                    </a:ext>
                  </a:extLst>
                </a:gridCol>
                <a:gridCol w="2012461">
                  <a:extLst>
                    <a:ext uri="{9D8B030D-6E8A-4147-A177-3AD203B41FA5}">
                      <a16:colId xmlns:a16="http://schemas.microsoft.com/office/drawing/2014/main" val="133124226"/>
                    </a:ext>
                  </a:extLst>
                </a:gridCol>
              </a:tblGrid>
              <a:tr h="723770">
                <a:tc rowSpan="2">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81% - 120% AMI</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1</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2</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3</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4</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5</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95718556"/>
                  </a:ext>
                </a:extLst>
              </a:tr>
              <a:tr h="723770">
                <a:tc vMerge="1">
                  <a:txBody>
                    <a:bodyPr/>
                    <a:lstStyle/>
                    <a:p>
                      <a:pPr marR="0" indent="0" algn="ctr" rtl="0">
                        <a:lnSpc>
                          <a:spcPct val="119000"/>
                        </a:lnSpc>
                        <a:spcAft>
                          <a:spcPts val="600"/>
                        </a:spcAft>
                        <a:buNone/>
                      </a:pP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$100,800</a:t>
                      </a:r>
                      <a:endParaRPr lang="en-US" sz="2400" kern="1400">
                        <a:ln>
                          <a:noFill/>
                        </a:ln>
                        <a:solidFill>
                          <a:schemeClr val="accent1"/>
                        </a:solidFill>
                        <a:effectLst/>
                        <a:latin typeface="Arial" panose="020B0604020202020204" pitchFamily="34" charset="0"/>
                        <a:cs typeface="Arial" panose="020B0604020202020204" pitchFamily="34" charset="0"/>
                      </a:endParaRP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$115,200</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$129,600</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$143,880</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$167,860</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818045769"/>
                  </a:ext>
                </a:extLst>
              </a:tr>
            </a:tbl>
          </a:graphicData>
        </a:graphic>
      </p:graphicFrame>
      <p:sp>
        <p:nvSpPr>
          <p:cNvPr id="5" name="Control 1">
            <a:extLst>
              <a:ext uri="{FF2B5EF4-FFF2-40B4-BE49-F238E27FC236}">
                <a16:creationId xmlns:a16="http://schemas.microsoft.com/office/drawing/2014/main" id="{57E60F25-9F3C-3CBE-7A3D-31A7B7CA245B}"/>
              </a:ext>
            </a:extLst>
          </p:cNvPr>
          <p:cNvSpPr>
            <a:spLocks noChangeArrowheads="1" noChangeShapeType="1"/>
          </p:cNvSpPr>
          <p:nvPr/>
        </p:nvSpPr>
        <p:spPr bwMode="auto">
          <a:xfrm>
            <a:off x="8010114" y="9021259"/>
            <a:ext cx="3192463" cy="457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dirty="0">
              <a:latin typeface="Arial" panose="020B0604020202020204" pitchFamily="34" charset="0"/>
            </a:endParaRPr>
          </a:p>
        </p:txBody>
      </p:sp>
      <p:graphicFrame>
        <p:nvGraphicFramePr>
          <p:cNvPr id="6" name="Table 5">
            <a:extLst>
              <a:ext uri="{FF2B5EF4-FFF2-40B4-BE49-F238E27FC236}">
                <a16:creationId xmlns:a16="http://schemas.microsoft.com/office/drawing/2014/main" id="{33BDB32F-AE5E-CB97-B5B3-C791A65579FE}"/>
              </a:ext>
            </a:extLst>
          </p:cNvPr>
          <p:cNvGraphicFramePr>
            <a:graphicFrameLocks noGrp="1"/>
          </p:cNvGraphicFramePr>
          <p:nvPr>
            <p:extLst>
              <p:ext uri="{D42A27DB-BD31-4B8C-83A1-F6EECF244321}">
                <p14:modId xmlns:p14="http://schemas.microsoft.com/office/powerpoint/2010/main" val="982736395"/>
              </p:ext>
            </p:extLst>
          </p:nvPr>
        </p:nvGraphicFramePr>
        <p:xfrm>
          <a:off x="1140310" y="2603351"/>
          <a:ext cx="10062264" cy="1447540"/>
        </p:xfrm>
        <a:graphic>
          <a:graphicData uri="http://schemas.openxmlformats.org/drawingml/2006/table">
            <a:tbl>
              <a:tblPr/>
              <a:tblGrid>
                <a:gridCol w="1006210">
                  <a:extLst>
                    <a:ext uri="{9D8B030D-6E8A-4147-A177-3AD203B41FA5}">
                      <a16:colId xmlns:a16="http://schemas.microsoft.com/office/drawing/2014/main" val="2191037997"/>
                    </a:ext>
                  </a:extLst>
                </a:gridCol>
                <a:gridCol w="1199108">
                  <a:extLst>
                    <a:ext uri="{9D8B030D-6E8A-4147-A177-3AD203B41FA5}">
                      <a16:colId xmlns:a16="http://schemas.microsoft.com/office/drawing/2014/main" val="3383915904"/>
                    </a:ext>
                  </a:extLst>
                </a:gridCol>
                <a:gridCol w="1819563">
                  <a:extLst>
                    <a:ext uri="{9D8B030D-6E8A-4147-A177-3AD203B41FA5}">
                      <a16:colId xmlns:a16="http://schemas.microsoft.com/office/drawing/2014/main" val="4259488290"/>
                    </a:ext>
                  </a:extLst>
                </a:gridCol>
                <a:gridCol w="2012461">
                  <a:extLst>
                    <a:ext uri="{9D8B030D-6E8A-4147-A177-3AD203B41FA5}">
                      <a16:colId xmlns:a16="http://schemas.microsoft.com/office/drawing/2014/main" val="1412462445"/>
                    </a:ext>
                  </a:extLst>
                </a:gridCol>
                <a:gridCol w="2012461">
                  <a:extLst>
                    <a:ext uri="{9D8B030D-6E8A-4147-A177-3AD203B41FA5}">
                      <a16:colId xmlns:a16="http://schemas.microsoft.com/office/drawing/2014/main" val="3086422514"/>
                    </a:ext>
                  </a:extLst>
                </a:gridCol>
                <a:gridCol w="2012461">
                  <a:extLst>
                    <a:ext uri="{9D8B030D-6E8A-4147-A177-3AD203B41FA5}">
                      <a16:colId xmlns:a16="http://schemas.microsoft.com/office/drawing/2014/main" val="1879612835"/>
                    </a:ext>
                  </a:extLst>
                </a:gridCol>
              </a:tblGrid>
              <a:tr h="967417">
                <a:tc rowSpan="2">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80% AMI</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1</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2</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3</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4</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5</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12859116"/>
                  </a:ext>
                </a:extLst>
              </a:tr>
              <a:tr h="480123">
                <a:tc vMerge="1">
                  <a:txBody>
                    <a:bodyPr/>
                    <a:lstStyle/>
                    <a:p>
                      <a:pPr marR="0" indent="0" algn="ctr" rtl="0">
                        <a:lnSpc>
                          <a:spcPct val="119000"/>
                        </a:lnSpc>
                        <a:spcAft>
                          <a:spcPts val="600"/>
                        </a:spcAft>
                        <a:buNone/>
                      </a:pPr>
                      <a:endParaRPr lang="en-US" sz="24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$67,150</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$76,750</a:t>
                      </a:r>
                      <a:endParaRPr lang="en-US" sz="2400" kern="1400">
                        <a:ln>
                          <a:noFill/>
                        </a:ln>
                        <a:solidFill>
                          <a:schemeClr val="accent1"/>
                        </a:solidFill>
                        <a:effectLst/>
                        <a:latin typeface="Arial" panose="020B0604020202020204" pitchFamily="34" charset="0"/>
                        <a:cs typeface="Arial" panose="020B0604020202020204" pitchFamily="34" charset="0"/>
                      </a:endParaRP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$86,350</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$95,900</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tc>
                  <a:txBody>
                    <a:bodyPr/>
                    <a:lstStyle/>
                    <a:p>
                      <a:pPr marR="0" indent="0" algn="ctr" rtl="0">
                        <a:lnSpc>
                          <a:spcPct val="119000"/>
                        </a:lnSpc>
                        <a:spcAft>
                          <a:spcPts val="600"/>
                        </a:spcAft>
                        <a:buNone/>
                      </a:pPr>
                      <a:r>
                        <a:rPr lang="en-US" sz="2400" kern="1400" dirty="0">
                          <a:ln>
                            <a:noFill/>
                          </a:ln>
                          <a:solidFill>
                            <a:schemeClr val="accent1"/>
                          </a:solidFill>
                          <a:effectLst/>
                          <a:latin typeface="Arial" panose="020B0604020202020204" pitchFamily="34" charset="0"/>
                          <a:cs typeface="Arial" panose="020B0604020202020204" pitchFamily="34" charset="0"/>
                        </a:rPr>
                        <a:t>$103,600</a:t>
                      </a:r>
                    </a:p>
                  </a:txBody>
                  <a:tcPr marL="36576" marR="36576" marT="36576" marB="36576"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2431750887"/>
                  </a:ext>
                </a:extLst>
              </a:tr>
            </a:tbl>
          </a:graphicData>
        </a:graphic>
      </p:graphicFrame>
      <p:sp>
        <p:nvSpPr>
          <p:cNvPr id="7" name="Control 2">
            <a:extLst>
              <a:ext uri="{FF2B5EF4-FFF2-40B4-BE49-F238E27FC236}">
                <a16:creationId xmlns:a16="http://schemas.microsoft.com/office/drawing/2014/main" id="{4851CF6D-30EB-4BDD-EB07-AEC608757BFE}"/>
              </a:ext>
            </a:extLst>
          </p:cNvPr>
          <p:cNvSpPr>
            <a:spLocks noChangeArrowheads="1" noChangeShapeType="1"/>
          </p:cNvSpPr>
          <p:nvPr/>
        </p:nvSpPr>
        <p:spPr bwMode="auto">
          <a:xfrm>
            <a:off x="8623300" y="7321550"/>
            <a:ext cx="3192463" cy="457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dirty="0">
              <a:latin typeface="Arial" panose="020B0604020202020204" pitchFamily="34" charset="0"/>
            </a:endParaRPr>
          </a:p>
        </p:txBody>
      </p:sp>
    </p:spTree>
    <p:extLst>
      <p:ext uri="{BB962C8B-B14F-4D97-AF65-F5344CB8AC3E}">
        <p14:creationId xmlns:p14="http://schemas.microsoft.com/office/powerpoint/2010/main" val="41172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D61231-B1CF-BD80-63B9-F3E7E2AB3B9A}"/>
              </a:ext>
            </a:extLst>
          </p:cNvPr>
          <p:cNvSpPr>
            <a:spLocks noGrp="1"/>
          </p:cNvSpPr>
          <p:nvPr>
            <p:ph type="title"/>
          </p:nvPr>
        </p:nvSpPr>
        <p:spPr>
          <a:xfrm>
            <a:off x="621792" y="1161288"/>
            <a:ext cx="3602736" cy="4526280"/>
          </a:xfrm>
        </p:spPr>
        <p:txBody>
          <a:bodyPr>
            <a:normAutofit/>
          </a:bodyPr>
          <a:lstStyle/>
          <a:p>
            <a:r>
              <a:rPr lang="en-US" sz="4000" b="1" dirty="0">
                <a:solidFill>
                  <a:schemeClr val="bg1"/>
                </a:solidFill>
              </a:rPr>
              <a:t>Deferred Down Payment Assistance Break Down – up to $20,000</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663F00C-BCFC-6160-49E3-DC3747472E3C}"/>
              </a:ext>
            </a:extLst>
          </p:cNvPr>
          <p:cNvGraphicFramePr>
            <a:graphicFrameLocks noGrp="1"/>
          </p:cNvGraphicFramePr>
          <p:nvPr>
            <p:ph idx="1"/>
            <p:extLst>
              <p:ext uri="{D42A27DB-BD31-4B8C-83A1-F6EECF244321}">
                <p14:modId xmlns:p14="http://schemas.microsoft.com/office/powerpoint/2010/main" val="4122274903"/>
              </p:ext>
            </p:extLst>
          </p:nvPr>
        </p:nvGraphicFramePr>
        <p:xfrm>
          <a:off x="5069711" y="138897"/>
          <a:ext cx="6883425" cy="6719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A3A83C40-BAAD-FA22-A1D0-04EE3539581D}"/>
              </a:ext>
            </a:extLst>
          </p:cNvPr>
          <p:cNvSpPr/>
          <p:nvPr/>
        </p:nvSpPr>
        <p:spPr>
          <a:xfrm>
            <a:off x="347241" y="5324355"/>
            <a:ext cx="3078865" cy="131951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Total Funds Available = $600,000</a:t>
            </a:r>
          </a:p>
        </p:txBody>
      </p:sp>
    </p:spTree>
    <p:extLst>
      <p:ext uri="{BB962C8B-B14F-4D97-AF65-F5344CB8AC3E}">
        <p14:creationId xmlns:p14="http://schemas.microsoft.com/office/powerpoint/2010/main" val="422660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BF833-834F-D5A3-8EEC-AF592988630B}"/>
              </a:ext>
            </a:extLst>
          </p:cNvPr>
          <p:cNvSpPr>
            <a:spLocks noGrp="1"/>
          </p:cNvSpPr>
          <p:nvPr>
            <p:ph type="title"/>
          </p:nvPr>
        </p:nvSpPr>
        <p:spPr>
          <a:xfrm>
            <a:off x="1136397" y="502020"/>
            <a:ext cx="5323715" cy="1642970"/>
          </a:xfrm>
        </p:spPr>
        <p:txBody>
          <a:bodyPr anchor="b">
            <a:normAutofit/>
          </a:bodyPr>
          <a:lstStyle/>
          <a:p>
            <a:r>
              <a:rPr lang="en-US" sz="3700" dirty="0">
                <a:solidFill>
                  <a:schemeClr val="bg1"/>
                </a:solidFill>
              </a:rPr>
              <a:t>Closing Costs Assistance Program - $5,000</a:t>
            </a:r>
          </a:p>
        </p:txBody>
      </p:sp>
      <p:sp>
        <p:nvSpPr>
          <p:cNvPr id="3" name="Content Placeholder 2">
            <a:extLst>
              <a:ext uri="{FF2B5EF4-FFF2-40B4-BE49-F238E27FC236}">
                <a16:creationId xmlns:a16="http://schemas.microsoft.com/office/drawing/2014/main" id="{E2EB070A-D090-79C3-B1EC-1AD81548AC62}"/>
              </a:ext>
            </a:extLst>
          </p:cNvPr>
          <p:cNvSpPr>
            <a:spLocks noGrp="1"/>
          </p:cNvSpPr>
          <p:nvPr>
            <p:ph idx="1"/>
          </p:nvPr>
        </p:nvSpPr>
        <p:spPr>
          <a:xfrm>
            <a:off x="1144923" y="2405894"/>
            <a:ext cx="6621690" cy="4099078"/>
          </a:xfrm>
        </p:spPr>
        <p:txBody>
          <a:bodyPr anchor="t">
            <a:normAutofit/>
          </a:bodyPr>
          <a:lstStyle/>
          <a:p>
            <a:r>
              <a:rPr lang="en-US" sz="2000" dirty="0">
                <a:solidFill>
                  <a:schemeClr val="bg1"/>
                </a:solidFill>
              </a:rPr>
              <a:t>If combined with Deferred loan 30% AMI - 80% AMI, similar requirements, if not: </a:t>
            </a:r>
          </a:p>
          <a:p>
            <a:pPr lvl="1"/>
            <a:r>
              <a:rPr lang="en-US" sz="2000" dirty="0">
                <a:solidFill>
                  <a:schemeClr val="bg1"/>
                </a:solidFill>
              </a:rPr>
              <a:t>Regular home inspection</a:t>
            </a:r>
          </a:p>
          <a:p>
            <a:pPr lvl="1"/>
            <a:r>
              <a:rPr lang="en-US" sz="2000" dirty="0">
                <a:solidFill>
                  <a:schemeClr val="bg1"/>
                </a:solidFill>
              </a:rPr>
              <a:t>30% AMI - 80% AMI income limit. For a family of four $95,900.</a:t>
            </a:r>
          </a:p>
          <a:p>
            <a:pPr lvl="1"/>
            <a:r>
              <a:rPr lang="en-US" sz="2000" dirty="0">
                <a:solidFill>
                  <a:schemeClr val="bg1"/>
                </a:solidFill>
              </a:rPr>
              <a:t>25% - 35% / 43% DTI. With compensating factors can go higher.</a:t>
            </a:r>
          </a:p>
          <a:p>
            <a:pPr lvl="1"/>
            <a:r>
              <a:rPr lang="en-US" sz="2000" dirty="0">
                <a:solidFill>
                  <a:schemeClr val="bg1"/>
                </a:solidFill>
              </a:rPr>
              <a:t>Maximum purchase prices by county.</a:t>
            </a:r>
          </a:p>
          <a:p>
            <a:pPr lvl="1"/>
            <a:r>
              <a:rPr lang="en-US" sz="2000" dirty="0">
                <a:solidFill>
                  <a:schemeClr val="bg1"/>
                </a:solidFill>
              </a:rPr>
              <a:t>Total funds available - $50,000.</a:t>
            </a:r>
          </a:p>
          <a:p>
            <a:pPr lvl="1"/>
            <a:r>
              <a:rPr lang="en-US" sz="2000" dirty="0">
                <a:solidFill>
                  <a:schemeClr val="bg1"/>
                </a:solidFill>
              </a:rPr>
              <a:t>Can be combined with 30% AMI - 80% AMI deferred loan and Home Repairs Grant.</a:t>
            </a:r>
          </a:p>
          <a:p>
            <a:pPr lvl="1"/>
            <a:endParaRPr lang="en-US" sz="2000" dirty="0">
              <a:solidFill>
                <a:schemeClr val="bg1"/>
              </a:solidFill>
            </a:endParaRPr>
          </a:p>
        </p:txBody>
      </p:sp>
      <p:sp>
        <p:nvSpPr>
          <p:cNvPr id="45" name="Rectangle 4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House">
            <a:extLst>
              <a:ext uri="{FF2B5EF4-FFF2-40B4-BE49-F238E27FC236}">
                <a16:creationId xmlns:a16="http://schemas.microsoft.com/office/drawing/2014/main" id="{D1F9606D-876E-9F91-8A53-E100F5F66D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3333" y="1323505"/>
            <a:ext cx="4170530" cy="4170530"/>
          </a:xfrm>
          <a:prstGeom prst="rect">
            <a:avLst/>
          </a:prstGeom>
        </p:spPr>
      </p:pic>
    </p:spTree>
    <p:extLst>
      <p:ext uri="{BB962C8B-B14F-4D97-AF65-F5344CB8AC3E}">
        <p14:creationId xmlns:p14="http://schemas.microsoft.com/office/powerpoint/2010/main" val="139061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539F5-67ED-1E91-5A09-A54B006C0636}"/>
              </a:ext>
            </a:extLst>
          </p:cNvPr>
          <p:cNvSpPr>
            <a:spLocks noGrp="1"/>
          </p:cNvSpPr>
          <p:nvPr>
            <p:ph type="title"/>
          </p:nvPr>
        </p:nvSpPr>
        <p:spPr>
          <a:xfrm>
            <a:off x="380900" y="156259"/>
            <a:ext cx="6095997" cy="707984"/>
          </a:xfrm>
        </p:spPr>
        <p:txBody>
          <a:bodyPr anchor="ctr">
            <a:normAutofit fontScale="90000"/>
          </a:bodyPr>
          <a:lstStyle/>
          <a:p>
            <a:r>
              <a:rPr lang="en-US" sz="4000" b="1" dirty="0">
                <a:solidFill>
                  <a:schemeClr val="bg1"/>
                </a:solidFill>
              </a:rPr>
              <a:t>Small Repairs Grant - $2,000</a:t>
            </a:r>
          </a:p>
        </p:txBody>
      </p:sp>
      <p:sp>
        <p:nvSpPr>
          <p:cNvPr id="3" name="Content Placeholder 2">
            <a:extLst>
              <a:ext uri="{FF2B5EF4-FFF2-40B4-BE49-F238E27FC236}">
                <a16:creationId xmlns:a16="http://schemas.microsoft.com/office/drawing/2014/main" id="{612E0679-BCB9-6D1C-21D3-6E2665FC4868}"/>
              </a:ext>
            </a:extLst>
          </p:cNvPr>
          <p:cNvSpPr>
            <a:spLocks noGrp="1"/>
          </p:cNvSpPr>
          <p:nvPr>
            <p:ph idx="1"/>
          </p:nvPr>
        </p:nvSpPr>
        <p:spPr>
          <a:xfrm>
            <a:off x="380900" y="1380559"/>
            <a:ext cx="5968675" cy="5488327"/>
          </a:xfrm>
        </p:spPr>
        <p:txBody>
          <a:bodyPr anchor="ctr">
            <a:normAutofit/>
          </a:bodyPr>
          <a:lstStyle/>
          <a:p>
            <a:r>
              <a:rPr lang="en-US" sz="2400" dirty="0">
                <a:solidFill>
                  <a:schemeClr val="bg1"/>
                </a:solidFill>
              </a:rPr>
              <a:t>Total available funding - $20,000</a:t>
            </a:r>
          </a:p>
          <a:p>
            <a:r>
              <a:rPr lang="en-US" sz="2400" dirty="0">
                <a:solidFill>
                  <a:schemeClr val="bg1"/>
                </a:solidFill>
              </a:rPr>
              <a:t>Can ONLY be combined with homebuyer assistance.</a:t>
            </a:r>
          </a:p>
          <a:p>
            <a:r>
              <a:rPr lang="en-US" sz="2400" dirty="0">
                <a:solidFill>
                  <a:schemeClr val="bg1"/>
                </a:solidFill>
              </a:rPr>
              <a:t>How it works</a:t>
            </a:r>
          </a:p>
          <a:p>
            <a:pPr lvl="1"/>
            <a:r>
              <a:rPr lang="en-US" dirty="0">
                <a:solidFill>
                  <a:schemeClr val="bg1"/>
                </a:solidFill>
              </a:rPr>
              <a:t>This program will assist homebuyers with repairing safety related concerns in the property to be purchased prior to closing. </a:t>
            </a:r>
          </a:p>
          <a:p>
            <a:pPr lvl="1"/>
            <a:r>
              <a:rPr lang="en-US" dirty="0">
                <a:solidFill>
                  <a:schemeClr val="bg1"/>
                </a:solidFill>
              </a:rPr>
              <a:t>Up to $2,000.</a:t>
            </a:r>
          </a:p>
          <a:p>
            <a:pPr lvl="1"/>
            <a:r>
              <a:rPr lang="en-US" dirty="0">
                <a:solidFill>
                  <a:schemeClr val="bg1"/>
                </a:solidFill>
              </a:rPr>
              <a:t>Items that pose fire hazard, electrocution hazard, sanitary hazard, flood hazards, and other safety and sanitary risks.</a:t>
            </a:r>
          </a:p>
          <a:p>
            <a:pPr lvl="1"/>
            <a:r>
              <a:rPr lang="en-US" dirty="0">
                <a:solidFill>
                  <a:schemeClr val="bg1"/>
                </a:solidFill>
              </a:rPr>
              <a:t>This will be based on reimbursement. </a:t>
            </a:r>
          </a:p>
          <a:p>
            <a:pPr lvl="1"/>
            <a:endParaRPr lang="en-US" dirty="0">
              <a:solidFill>
                <a:schemeClr val="bg1"/>
              </a:solidFill>
            </a:endParaRPr>
          </a:p>
          <a:p>
            <a:endParaRPr lang="en-US" sz="2400" dirty="0">
              <a:solidFill>
                <a:schemeClr val="bg1"/>
              </a:solidFill>
            </a:endParaRPr>
          </a:p>
        </p:txBody>
      </p:sp>
      <p:pic>
        <p:nvPicPr>
          <p:cNvPr id="31" name="Picture 30" descr="A midsection of a person holding a miniature house">
            <a:extLst>
              <a:ext uri="{FF2B5EF4-FFF2-40B4-BE49-F238E27FC236}">
                <a16:creationId xmlns:a16="http://schemas.microsoft.com/office/drawing/2014/main" id="{A35563E3-D582-C4CF-AD66-27BCC8459AFF}"/>
              </a:ext>
            </a:extLst>
          </p:cNvPr>
          <p:cNvPicPr>
            <a:picLocks noChangeAspect="1"/>
          </p:cNvPicPr>
          <p:nvPr/>
        </p:nvPicPr>
        <p:blipFill>
          <a:blip r:embed="rId2"/>
          <a:srcRect l="26373" r="24702" b="-2"/>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53955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2d07694-8122-44c2-a72e-25b485fa6d4c}" enabled="0" method="" siteId="{12d07694-8122-44c2-a72e-25b485fa6d4c}" removed="1"/>
</clbl:labelList>
</file>

<file path=docProps/app.xml><?xml version="1.0" encoding="utf-8"?>
<Properties xmlns="http://schemas.openxmlformats.org/officeDocument/2006/extended-properties" xmlns:vt="http://schemas.openxmlformats.org/officeDocument/2006/docPropsVTypes">
  <TotalTime>7626</TotalTime>
  <Words>1753</Words>
  <Application>Microsoft Office PowerPoint</Application>
  <PresentationFormat>Widescreen</PresentationFormat>
  <Paragraphs>248</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Choose Aurora Homebuyer Assistance Program</vt:lpstr>
      <vt:lpstr>General Eligibility - Update</vt:lpstr>
      <vt:lpstr>Maximum Assistance - Update</vt:lpstr>
      <vt:lpstr>Layering Assistance</vt:lpstr>
      <vt:lpstr>Maximum Assistance by Income Eligibility (All members of the household over 18 years old) </vt:lpstr>
      <vt:lpstr>Deferred Down Payment Assistance Break Down – up to $20,000</vt:lpstr>
      <vt:lpstr>Closing Costs Assistance Program - $5,000</vt:lpstr>
      <vt:lpstr>Small Repairs Grant - $2,000</vt:lpstr>
      <vt:lpstr>Approval Process – 3-4 Weeks</vt:lpstr>
      <vt:lpstr>What if the required repairs exceed $2,000???</vt:lpstr>
      <vt:lpstr>Maximum Purchase Price - Update</vt:lpstr>
      <vt:lpstr>Debt to Income Ratios – No Change</vt:lpstr>
      <vt:lpstr>Compensating Factors</vt:lpstr>
      <vt:lpstr>First Time Home Buyer - Update</vt:lpstr>
      <vt:lpstr>Homebuyer Education</vt:lpstr>
      <vt:lpstr>Eligible Homes – No Change</vt:lpstr>
      <vt:lpstr>Mortgage Type</vt:lpstr>
      <vt:lpstr>Minimum Contribution – No change</vt:lpstr>
      <vt:lpstr>Home Inspection Requirements</vt:lpstr>
      <vt:lpstr>Owner Occupancy – No Change</vt:lpstr>
      <vt:lpstr>Full List of Required Documents</vt:lpstr>
      <vt:lpstr>Questions?</vt:lpstr>
    </vt:vector>
  </TitlesOfParts>
  <Company>City of Aurora, 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Grubbs, Adam</dc:creator>
  <cp:lastModifiedBy>Grubbs, Adam</cp:lastModifiedBy>
  <cp:revision>86</cp:revision>
  <dcterms:created xsi:type="dcterms:W3CDTF">2025-07-09T19:24:21Z</dcterms:created>
  <dcterms:modified xsi:type="dcterms:W3CDTF">2025-10-09T16:37:47Z</dcterms:modified>
</cp:coreProperties>
</file>