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85" r:id="rId3"/>
    <p:sldId id="257" r:id="rId4"/>
    <p:sldId id="265" r:id="rId5"/>
    <p:sldId id="266" r:id="rId6"/>
    <p:sldId id="270" r:id="rId7"/>
    <p:sldId id="294" r:id="rId8"/>
    <p:sldId id="295" r:id="rId9"/>
    <p:sldId id="263" r:id="rId10"/>
    <p:sldId id="271" r:id="rId11"/>
    <p:sldId id="279" r:id="rId12"/>
    <p:sldId id="293" r:id="rId13"/>
    <p:sldId id="267" r:id="rId14"/>
    <p:sldId id="288" r:id="rId15"/>
    <p:sldId id="298" r:id="rId16"/>
    <p:sldId id="289" r:id="rId17"/>
    <p:sldId id="297" r:id="rId18"/>
    <p:sldId id="290" r:id="rId19"/>
    <p:sldId id="296" r:id="rId20"/>
    <p:sldId id="291" r:id="rId21"/>
    <p:sldId id="284" r:id="rId22"/>
    <p:sldId id="281" r:id="rId23"/>
    <p:sldId id="280" r:id="rId24"/>
    <p:sldId id="262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3BB5FD9-DC87-4AB4-8A18-B749FB235070}">
          <p14:sldIdLst>
            <p14:sldId id="256"/>
            <p14:sldId id="285"/>
            <p14:sldId id="257"/>
            <p14:sldId id="265"/>
            <p14:sldId id="266"/>
            <p14:sldId id="270"/>
            <p14:sldId id="294"/>
            <p14:sldId id="295"/>
            <p14:sldId id="263"/>
            <p14:sldId id="271"/>
            <p14:sldId id="279"/>
            <p14:sldId id="293"/>
            <p14:sldId id="267"/>
            <p14:sldId id="288"/>
            <p14:sldId id="298"/>
            <p14:sldId id="289"/>
            <p14:sldId id="297"/>
            <p14:sldId id="290"/>
            <p14:sldId id="296"/>
            <p14:sldId id="291"/>
            <p14:sldId id="284"/>
            <p14:sldId id="281"/>
            <p14:sldId id="280"/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004BD-5FC2-23E3-E846-2E1DD3862999}" v="355" dt="2026-10-19T15:37:58.704"/>
    <p1510:client id="{1B9E1C29-8E02-E853-B7B1-2FE2F4601993}" v="26" dt="2026-10-20T01:57:09.545"/>
    <p1510:client id="{2996D294-92D3-89E4-D40F-618EBFB92766}" v="475" dt="2026-10-20T00:06:50.273"/>
    <p1510:client id="{DB644B4B-0FAD-3621-365A-B220569714B6}" v="115" dt="2026-10-20T16:28:33.629"/>
    <p1510:client id="{E38A3B1A-4A96-6535-4B7A-B5E7FC8BDEF0}" v="1" dt="2026-10-20T02:19:37.157"/>
    <p1510:client id="{EAC3F3F2-26E3-77B7-F36B-B9D9F6FA508D}" v="59" dt="2026-10-20T03:42:36.8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06" d="100"/>
          <a:sy n="106" d="100"/>
        </p:scale>
        <p:origin x="133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Public Safety Pension property Tax Levy History</a:t>
            </a:r>
          </a:p>
        </c:rich>
      </c:tx>
      <c:layout>
        <c:manualLayout>
          <c:xMode val="edge"/>
          <c:yMode val="edge"/>
          <c:x val="0.15560902789249245"/>
          <c:y val="2.1163922691481745E-2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Pensions!$A$9</c:f>
              <c:strCache>
                <c:ptCount val="1"/>
                <c:pt idx="0">
                  <c:v>Police Pension</c:v>
                </c:pt>
              </c:strCache>
            </c:strRef>
          </c:tx>
          <c:spPr>
            <a:ln w="22225" cap="rnd">
              <a:solidFill>
                <a:schemeClr val="accent1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</a:ln>
              <a:effectLst/>
            </c:spPr>
          </c:marker>
          <c:cat>
            <c:numRef>
              <c:f>Pensions!$E$6:$S$6</c:f>
              <c:numCache>
                <c:formatCode>General</c:formatCod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</c:numCache>
            </c:numRef>
          </c:cat>
          <c:val>
            <c:numRef>
              <c:f>Pensions!$E$9:$S$9</c:f>
              <c:numCache>
                <c:formatCode>_(* #,##0_);_(* \(#,##0\);_(* "-"??_);_(@_)</c:formatCode>
                <c:ptCount val="15"/>
                <c:pt idx="0">
                  <c:v>8556600</c:v>
                </c:pt>
                <c:pt idx="1">
                  <c:v>9792070</c:v>
                </c:pt>
                <c:pt idx="2">
                  <c:v>11089768</c:v>
                </c:pt>
                <c:pt idx="3">
                  <c:v>11388868</c:v>
                </c:pt>
                <c:pt idx="4">
                  <c:v>12661698</c:v>
                </c:pt>
                <c:pt idx="5">
                  <c:v>14303873</c:v>
                </c:pt>
                <c:pt idx="6">
                  <c:v>15189396</c:v>
                </c:pt>
                <c:pt idx="7">
                  <c:v>17388607</c:v>
                </c:pt>
                <c:pt idx="8">
                  <c:v>18805411</c:v>
                </c:pt>
                <c:pt idx="9">
                  <c:v>18735235</c:v>
                </c:pt>
                <c:pt idx="10">
                  <c:v>17563710</c:v>
                </c:pt>
                <c:pt idx="11">
                  <c:v>18566138</c:v>
                </c:pt>
                <c:pt idx="12">
                  <c:v>20561423</c:v>
                </c:pt>
                <c:pt idx="13">
                  <c:v>22990092</c:v>
                </c:pt>
                <c:pt idx="14">
                  <c:v>24735900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0F-48ED-B3C7-A3D00942D989}"/>
            </c:ext>
          </c:extLst>
        </c:ser>
        <c:ser>
          <c:idx val="1"/>
          <c:order val="1"/>
          <c:tx>
            <c:strRef>
              <c:f>Pensions!$A$10</c:f>
              <c:strCache>
                <c:ptCount val="1"/>
                <c:pt idx="0">
                  <c:v>Fire Pension</c:v>
                </c:pt>
              </c:strCache>
            </c:strRef>
          </c:tx>
          <c:spPr>
            <a:ln w="22225" cap="rnd">
              <a:solidFill>
                <a:srgbClr val="FF0000"/>
              </a:solidFill>
              <a:round/>
            </a:ln>
            <a:effectLst/>
          </c:spPr>
          <c:marker>
            <c:symbol val="square"/>
            <c:size val="6"/>
            <c:spPr>
              <a:solidFill>
                <a:schemeClr val="accent2"/>
              </a:solidFill>
              <a:ln w="9525">
                <a:solidFill>
                  <a:schemeClr val="accent2"/>
                </a:solidFill>
                <a:round/>
              </a:ln>
              <a:effectLst/>
            </c:spPr>
          </c:marker>
          <c:cat>
            <c:numRef>
              <c:f>Pensions!$E$6:$S$6</c:f>
              <c:numCache>
                <c:formatCode>General</c:formatCode>
                <c:ptCount val="1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  <c:pt idx="12">
                  <c:v>2024</c:v>
                </c:pt>
                <c:pt idx="13">
                  <c:v>2025</c:v>
                </c:pt>
                <c:pt idx="14">
                  <c:v>2026</c:v>
                </c:pt>
              </c:numCache>
            </c:numRef>
          </c:cat>
          <c:val>
            <c:numRef>
              <c:f>Pensions!$E$10:$S$10</c:f>
              <c:numCache>
                <c:formatCode>_(* #,##0_);_(* \(#,##0\);_(* "-"??_);_(@_)</c:formatCode>
                <c:ptCount val="15"/>
                <c:pt idx="0">
                  <c:v>7262200</c:v>
                </c:pt>
                <c:pt idx="1">
                  <c:v>7675355</c:v>
                </c:pt>
                <c:pt idx="2">
                  <c:v>9494401</c:v>
                </c:pt>
                <c:pt idx="3">
                  <c:v>9490583</c:v>
                </c:pt>
                <c:pt idx="4">
                  <c:v>10153424</c:v>
                </c:pt>
                <c:pt idx="5">
                  <c:v>11332668</c:v>
                </c:pt>
                <c:pt idx="6">
                  <c:v>11937520</c:v>
                </c:pt>
                <c:pt idx="7">
                  <c:v>13406213</c:v>
                </c:pt>
                <c:pt idx="8">
                  <c:v>15006499</c:v>
                </c:pt>
                <c:pt idx="9">
                  <c:v>14947854</c:v>
                </c:pt>
                <c:pt idx="10">
                  <c:v>11982086</c:v>
                </c:pt>
                <c:pt idx="11">
                  <c:v>13520068</c:v>
                </c:pt>
                <c:pt idx="12">
                  <c:v>14613028</c:v>
                </c:pt>
                <c:pt idx="13">
                  <c:v>16461749</c:v>
                </c:pt>
                <c:pt idx="14">
                  <c:v>17768900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0F-48ED-B3C7-A3D00942D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6727704"/>
        <c:axId val="756729016"/>
      </c:lineChart>
      <c:catAx>
        <c:axId val="7567277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729016"/>
        <c:crosses val="autoZero"/>
        <c:auto val="1"/>
        <c:lblAlgn val="ctr"/>
        <c:lblOffset val="100"/>
        <c:noMultiLvlLbl val="0"/>
      </c:catAx>
      <c:valAx>
        <c:axId val="756729016"/>
        <c:scaling>
          <c:orientation val="minMax"/>
          <c:min val="5000000"/>
        </c:scaling>
        <c:delete val="0"/>
        <c:axPos val="l"/>
        <c:numFmt formatCode="_(* #,##0_);_(* \(#,##0\);_(* &quot;-&quot;??_);_(@_)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6727704"/>
        <c:crosses val="autoZero"/>
        <c:crossBetween val="between"/>
      </c:valAx>
      <c:spPr>
        <a:solidFill>
          <a:schemeClr val="bg2">
            <a:lumMod val="90000"/>
          </a:schemeClr>
        </a:solidFill>
        <a:ln>
          <a:solidFill>
            <a:schemeClr val="tx1">
              <a:lumMod val="50000"/>
              <a:lumOff val="50000"/>
            </a:schemeClr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General Fund Revenues</a:t>
            </a:r>
          </a:p>
        </c:rich>
      </c:tx>
      <c:layout>
        <c:manualLayout>
          <c:xMode val="edge"/>
          <c:yMode val="edge"/>
          <c:x val="0.32977302114115153"/>
          <c:y val="2.0938120953775667E-2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997766458369972"/>
          <c:y val="0.18323130550744951"/>
          <c:w val="0.83147890238539879"/>
          <c:h val="0.73584852396582656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C19C-4A33-9BA6-0B0EF230DDE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C19C-4A33-9BA6-0B0EF230DDE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C19C-4A33-9BA6-0B0EF230DDE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C19C-4A33-9BA6-0B0EF230DDEB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C19C-4A33-9BA6-0B0EF230DDEB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C19C-4A33-9BA6-0B0EF230DDEB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C19C-4A33-9BA6-0B0EF230DDEB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C19C-4A33-9BA6-0B0EF230DDEB}"/>
              </c:ext>
            </c:extLst>
          </c:dPt>
          <c:dLbls>
            <c:dLbl>
              <c:idx val="0"/>
              <c:layout>
                <c:manualLayout>
                  <c:x val="-0.13254205823221077"/>
                  <c:y val="-0.1442308056306293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19C-4A33-9BA6-0B0EF230DDEB}"/>
                </c:ext>
              </c:extLst>
            </c:dLbl>
            <c:dLbl>
              <c:idx val="1"/>
              <c:layout>
                <c:manualLayout>
                  <c:x val="0.11302982731554161"/>
                  <c:y val="-2.048655294389346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19C-4A33-9BA6-0B0EF230DDEB}"/>
                </c:ext>
              </c:extLst>
            </c:dLbl>
            <c:dLbl>
              <c:idx val="3"/>
              <c:layout>
                <c:manualLayout>
                  <c:x val="-6.0114186486317667E-2"/>
                  <c:y val="-5.298053022928786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19C-4A33-9BA6-0B0EF230DDEB}"/>
                </c:ext>
              </c:extLst>
            </c:dLbl>
            <c:dLbl>
              <c:idx val="4"/>
              <c:layout>
                <c:manualLayout>
                  <c:x val="-3.7095109246338971E-2"/>
                  <c:y val="-7.574527451677633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19C-4A33-9BA6-0B0EF230DDEB}"/>
                </c:ext>
              </c:extLst>
            </c:dLbl>
            <c:dLbl>
              <c:idx val="5"/>
              <c:layout>
                <c:manualLayout>
                  <c:x val="-2.0813417885685477E-2"/>
                  <c:y val="4.55525299807230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19C-4A33-9BA6-0B0EF230DDEB}"/>
                </c:ext>
              </c:extLst>
            </c:dLbl>
            <c:dLbl>
              <c:idx val="6"/>
              <c:layout>
                <c:manualLayout>
                  <c:x val="-2.2393517355314745E-2"/>
                  <c:y val="-5.237432157572911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19C-4A33-9BA6-0B0EF230DDEB}"/>
                </c:ext>
              </c:extLst>
            </c:dLbl>
            <c:dLbl>
              <c:idx val="7"/>
              <c:layout>
                <c:manualLayout>
                  <c:x val="-3.7586553827044844E-2"/>
                  <c:y val="-0.1496598960115476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C19C-4A33-9BA6-0B0EF230DDEB}"/>
                </c:ext>
              </c:extLst>
            </c:dLbl>
            <c:dLbl>
              <c:idx val="8"/>
              <c:layout>
                <c:manualLayout>
                  <c:x val="0.10286846310559641"/>
                  <c:y val="-0.1170068277908463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19C-4A33-9BA6-0B0EF230DDEB}"/>
                </c:ext>
              </c:extLst>
            </c:dLbl>
            <c:dLbl>
              <c:idx val="9"/>
              <c:layout>
                <c:manualLayout>
                  <c:x val="7.9129587004304933E-2"/>
                  <c:y val="-3.2653068220701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19C-4A33-9BA6-0B0EF230DDEB}"/>
                </c:ext>
              </c:extLst>
            </c:dLbl>
            <c:spPr>
              <a:solidFill>
                <a:sysClr val="window" lastClr="FFFFFF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Sheet3!$A$7:$A$16</c:f>
              <c:strCache>
                <c:ptCount val="10"/>
                <c:pt idx="0">
                  <c:v>Property Taxes</c:v>
                </c:pt>
                <c:pt idx="1">
                  <c:v>State Sales Tax</c:v>
                </c:pt>
                <c:pt idx="2">
                  <c:v>Home Rule Sales Tax</c:v>
                </c:pt>
                <c:pt idx="3">
                  <c:v>Food, Beverage, and Liquor Taxes</c:v>
                </c:pt>
                <c:pt idx="4">
                  <c:v>Utility Taxes</c:v>
                </c:pt>
                <c:pt idx="5">
                  <c:v>Income Taxes</c:v>
                </c:pt>
                <c:pt idx="6">
                  <c:v>State Personal Property Replacementy Taxes</c:v>
                </c:pt>
                <c:pt idx="7">
                  <c:v>Building Permits</c:v>
                </c:pt>
                <c:pt idx="8">
                  <c:v>Fire Services Revenue</c:v>
                </c:pt>
                <c:pt idx="9">
                  <c:v>Other</c:v>
                </c:pt>
              </c:strCache>
            </c:strRef>
          </c:cat>
          <c:val>
            <c:numRef>
              <c:f>Sheet3!$G$7:$G$16</c:f>
              <c:numCache>
                <c:formatCode>General</c:formatCode>
                <c:ptCount val="10"/>
                <c:pt idx="0">
                  <c:v>95154</c:v>
                </c:pt>
                <c:pt idx="1">
                  <c:v>46331</c:v>
                </c:pt>
                <c:pt idx="2">
                  <c:v>21883</c:v>
                </c:pt>
                <c:pt idx="3">
                  <c:v>9586</c:v>
                </c:pt>
                <c:pt idx="4">
                  <c:v>14868</c:v>
                </c:pt>
                <c:pt idx="5">
                  <c:v>32905</c:v>
                </c:pt>
                <c:pt idx="6">
                  <c:v>6695</c:v>
                </c:pt>
                <c:pt idx="7">
                  <c:v>5306</c:v>
                </c:pt>
                <c:pt idx="8">
                  <c:v>11873</c:v>
                </c:pt>
                <c:pt idx="9" formatCode="_(* #,##0_);_(* \(#,##0\);_(* &quot;-&quot;??_);_(@_)">
                  <c:v>20203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19C-4A33-9BA6-0B0EF230DDEB}"/>
            </c:ext>
          </c:extLst>
        </c:ser>
        <c:ser>
          <c:idx val="1"/>
          <c:order val="1"/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4-C19C-4A33-9BA6-0B0EF230DDE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6-C19C-4A33-9BA6-0B0EF230DDE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8-C19C-4A33-9BA6-0B0EF230DDEB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A-C19C-4A33-9BA6-0B0EF230DDEB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C-C19C-4A33-9BA6-0B0EF230DDEB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E-C19C-4A33-9BA6-0B0EF230DDEB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0-C19C-4A33-9BA6-0B0EF230DDEB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2-C19C-4A33-9BA6-0B0EF230DDEB}"/>
              </c:ext>
            </c:extLst>
          </c:dPt>
          <c:cat>
            <c:strRef>
              <c:f>Sheet3!$A$7:$A$16</c:f>
              <c:strCache>
                <c:ptCount val="10"/>
                <c:pt idx="0">
                  <c:v>Property Taxes</c:v>
                </c:pt>
                <c:pt idx="1">
                  <c:v>State Sales Tax</c:v>
                </c:pt>
                <c:pt idx="2">
                  <c:v>Home Rule Sales Tax</c:v>
                </c:pt>
                <c:pt idx="3">
                  <c:v>Food, Beverage, and Liquor Taxes</c:v>
                </c:pt>
                <c:pt idx="4">
                  <c:v>Utility Taxes</c:v>
                </c:pt>
                <c:pt idx="5">
                  <c:v>Income Taxes</c:v>
                </c:pt>
                <c:pt idx="6">
                  <c:v>State Personal Property Replacementy Taxes</c:v>
                </c:pt>
                <c:pt idx="7">
                  <c:v>Building Permits</c:v>
                </c:pt>
                <c:pt idx="8">
                  <c:v>Fire Services Revenue</c:v>
                </c:pt>
                <c:pt idx="9">
                  <c:v>Other</c:v>
                </c:pt>
              </c:strCache>
            </c:strRef>
          </c:cat>
          <c:val>
            <c:numRef>
              <c:f>Sheet3!$H$7:$H$17</c:f>
              <c:numCache>
                <c:formatCode>General</c:formatCode>
                <c:ptCount val="11"/>
                <c:pt idx="6" formatCode="_(* #,##0_);_(* \(#,##0\);_(* &quot;-&quot;??_);_(@_)">
                  <c:v>244601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C19C-4A33-9BA6-0B0EF230DDEB}"/>
            </c:ext>
          </c:extLst>
        </c:ser>
        <c:ser>
          <c:idx val="2"/>
          <c:order val="2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5-C19C-4A33-9BA6-0B0EF230DDEB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7-C19C-4A33-9BA6-0B0EF230DDEB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9-C19C-4A33-9BA6-0B0EF230DDEB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B-C19C-4A33-9BA6-0B0EF230DDEB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D-C19C-4A33-9BA6-0B0EF230DDEB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2F-C19C-4A33-9BA6-0B0EF230DDEB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31-C19C-4A33-9BA6-0B0EF230DDEB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33-C19C-4A33-9BA6-0B0EF230DDEB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35-C19C-4A33-9BA6-0B0EF230DDEB}"/>
              </c:ext>
            </c:extLst>
          </c:dPt>
          <c:cat>
            <c:strRef>
              <c:f>Sheet3!$A$7:$A$16</c:f>
              <c:strCache>
                <c:ptCount val="10"/>
                <c:pt idx="0">
                  <c:v>Property Taxes</c:v>
                </c:pt>
                <c:pt idx="1">
                  <c:v>State Sales Tax</c:v>
                </c:pt>
                <c:pt idx="2">
                  <c:v>Home Rule Sales Tax</c:v>
                </c:pt>
                <c:pt idx="3">
                  <c:v>Food, Beverage, and Liquor Taxes</c:v>
                </c:pt>
                <c:pt idx="4">
                  <c:v>Utility Taxes</c:v>
                </c:pt>
                <c:pt idx="5">
                  <c:v>Income Taxes</c:v>
                </c:pt>
                <c:pt idx="6">
                  <c:v>State Personal Property Replacementy Taxes</c:v>
                </c:pt>
                <c:pt idx="7">
                  <c:v>Building Permits</c:v>
                </c:pt>
                <c:pt idx="8">
                  <c:v>Fire Services Revenue</c:v>
                </c:pt>
                <c:pt idx="9">
                  <c:v>Other</c:v>
                </c:pt>
              </c:strCache>
            </c:strRef>
          </c:cat>
          <c:val>
            <c:numRef>
              <c:f>Sheet3!$I$7:$I$17</c:f>
              <c:numCache>
                <c:formatCode>General</c:formatCode>
                <c:ptCount val="11"/>
                <c:pt idx="6">
                  <c:v>0.92370583525928607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6-C19C-4A33-9BA6-0B0EF230DD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acrossLinear" id="2">
  <a:schemeClr val="accent1"/>
  <a:schemeClr val="accent2"/>
  <a:schemeClr val="accent3"/>
  <a:schemeClr val="accent4"/>
  <a:schemeClr val="accent5"/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23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C23663-7294-4800-A4E3-D8DD6B3B2E53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5BA83B5-7469-4D78-BBEC-4918D2B537BD}">
      <dgm:prSet/>
      <dgm:spPr/>
      <dgm:t>
        <a:bodyPr/>
        <a:lstStyle/>
        <a:p>
          <a:pPr>
            <a:defRPr b="1"/>
          </a:pPr>
          <a:r>
            <a:rPr lang="en-US"/>
            <a:t>20 Oct. – 19 Nov.</a:t>
          </a:r>
        </a:p>
      </dgm:t>
    </dgm:pt>
    <dgm:pt modelId="{96B947CE-05E2-46BF-8D31-4F2856EC0146}" type="parTrans" cxnId="{19E55BAD-83E3-4EC5-B9C8-15A0D30610AD}">
      <dgm:prSet/>
      <dgm:spPr/>
      <dgm:t>
        <a:bodyPr/>
        <a:lstStyle/>
        <a:p>
          <a:endParaRPr lang="en-US"/>
        </a:p>
      </dgm:t>
    </dgm:pt>
    <dgm:pt modelId="{F746DA11-37F8-40B0-A09F-8BA0C6D0BBE6}" type="sibTrans" cxnId="{19E55BAD-83E3-4EC5-B9C8-15A0D30610AD}">
      <dgm:prSet/>
      <dgm:spPr/>
      <dgm:t>
        <a:bodyPr/>
        <a:lstStyle/>
        <a:p>
          <a:endParaRPr lang="en-US"/>
        </a:p>
      </dgm:t>
    </dgm:pt>
    <dgm:pt modelId="{F321BD9F-B939-475A-98D7-94ECB1723417}">
      <dgm:prSet/>
      <dgm:spPr/>
      <dgm:t>
        <a:bodyPr/>
        <a:lstStyle/>
        <a:p>
          <a:r>
            <a:rPr lang="en-US"/>
            <a:t>DEPARTMENTAL PRESENTATIONS</a:t>
          </a:r>
        </a:p>
      </dgm:t>
    </dgm:pt>
    <dgm:pt modelId="{E2A646F5-48D5-4768-A200-E9FC983A27FE}" type="parTrans" cxnId="{5CC7B65A-F38F-4B3D-A9BB-DDBE69DF6440}">
      <dgm:prSet/>
      <dgm:spPr/>
      <dgm:t>
        <a:bodyPr/>
        <a:lstStyle/>
        <a:p>
          <a:endParaRPr lang="en-US"/>
        </a:p>
      </dgm:t>
    </dgm:pt>
    <dgm:pt modelId="{8789CAAC-2154-462C-8CE6-AA8E1EA31995}" type="sibTrans" cxnId="{5CC7B65A-F38F-4B3D-A9BB-DDBE69DF6440}">
      <dgm:prSet/>
      <dgm:spPr/>
      <dgm:t>
        <a:bodyPr/>
        <a:lstStyle/>
        <a:p>
          <a:endParaRPr lang="en-US"/>
        </a:p>
      </dgm:t>
    </dgm:pt>
    <dgm:pt modelId="{AACDF808-E752-40B2-8112-ADCA8CD7559F}">
      <dgm:prSet/>
      <dgm:spPr/>
      <dgm:t>
        <a:bodyPr/>
        <a:lstStyle/>
        <a:p>
          <a:pPr>
            <a:defRPr b="1"/>
          </a:pPr>
          <a:r>
            <a:rPr lang="en-US"/>
            <a:t>19 Nov. 2026</a:t>
          </a:r>
        </a:p>
      </dgm:t>
    </dgm:pt>
    <dgm:pt modelId="{E59C53AB-DD56-4993-9888-63A33A1C1D82}" type="parTrans" cxnId="{B4E92F96-FED5-4287-AE2B-9588994A3508}">
      <dgm:prSet/>
      <dgm:spPr/>
      <dgm:t>
        <a:bodyPr/>
        <a:lstStyle/>
        <a:p>
          <a:endParaRPr lang="en-US"/>
        </a:p>
      </dgm:t>
    </dgm:pt>
    <dgm:pt modelId="{77B9B6B8-AE64-4E7E-B7A5-3368DE395502}" type="sibTrans" cxnId="{B4E92F96-FED5-4287-AE2B-9588994A3508}">
      <dgm:prSet/>
      <dgm:spPr/>
      <dgm:t>
        <a:bodyPr/>
        <a:lstStyle/>
        <a:p>
          <a:endParaRPr lang="en-US"/>
        </a:p>
      </dgm:t>
    </dgm:pt>
    <dgm:pt modelId="{855A2407-76A8-41DE-93A5-D0A8E51C69FE}">
      <dgm:prSet/>
      <dgm:spPr/>
      <dgm:t>
        <a:bodyPr/>
        <a:lstStyle/>
        <a:p>
          <a:r>
            <a:rPr lang="en-US"/>
            <a:t>FINANCE COMMITTEE RECOMMENDATION</a:t>
          </a:r>
        </a:p>
      </dgm:t>
    </dgm:pt>
    <dgm:pt modelId="{BCE9D3D2-F6BD-4AAE-B27E-8A8515A95EAE}" type="parTrans" cxnId="{33D8F48A-D9D1-40FC-AEA7-FE0EEA6F0F08}">
      <dgm:prSet/>
      <dgm:spPr/>
      <dgm:t>
        <a:bodyPr/>
        <a:lstStyle/>
        <a:p>
          <a:endParaRPr lang="en-US"/>
        </a:p>
      </dgm:t>
    </dgm:pt>
    <dgm:pt modelId="{61B3FB44-C234-4B6A-B6CB-250D6453D7BC}" type="sibTrans" cxnId="{33D8F48A-D9D1-40FC-AEA7-FE0EEA6F0F08}">
      <dgm:prSet/>
      <dgm:spPr/>
      <dgm:t>
        <a:bodyPr/>
        <a:lstStyle/>
        <a:p>
          <a:endParaRPr lang="en-US"/>
        </a:p>
      </dgm:t>
    </dgm:pt>
    <dgm:pt modelId="{07DFC74F-4B49-4812-BEEB-C20566D17A82}">
      <dgm:prSet/>
      <dgm:spPr/>
      <dgm:t>
        <a:bodyPr/>
        <a:lstStyle/>
        <a:p>
          <a:pPr>
            <a:defRPr b="1"/>
          </a:pPr>
          <a:r>
            <a:rPr lang="en-US"/>
            <a:t>1 Dec. 2026</a:t>
          </a:r>
        </a:p>
      </dgm:t>
    </dgm:pt>
    <dgm:pt modelId="{A7CA4FCA-6BC5-446E-A040-7358621F3675}" type="parTrans" cxnId="{D1A0FB1E-2A40-4600-B82F-7D1AF83A9AAA}">
      <dgm:prSet/>
      <dgm:spPr/>
      <dgm:t>
        <a:bodyPr/>
        <a:lstStyle/>
        <a:p>
          <a:endParaRPr lang="en-US"/>
        </a:p>
      </dgm:t>
    </dgm:pt>
    <dgm:pt modelId="{DEB94987-3594-48E6-99ED-9CE6882D6341}" type="sibTrans" cxnId="{D1A0FB1E-2A40-4600-B82F-7D1AF83A9AAA}">
      <dgm:prSet/>
      <dgm:spPr/>
      <dgm:t>
        <a:bodyPr/>
        <a:lstStyle/>
        <a:p>
          <a:endParaRPr lang="en-US"/>
        </a:p>
      </dgm:t>
    </dgm:pt>
    <dgm:pt modelId="{F78EC41D-0331-49E1-8418-CFE17838B352}">
      <dgm:prSet/>
      <dgm:spPr/>
      <dgm:t>
        <a:bodyPr/>
        <a:lstStyle/>
        <a:p>
          <a:r>
            <a:rPr lang="en-US"/>
            <a:t>COMMITTEE OF THE WHOLE</a:t>
          </a:r>
        </a:p>
      </dgm:t>
    </dgm:pt>
    <dgm:pt modelId="{CBD04A6B-BB86-49BF-B991-8E7676AC009E}" type="parTrans" cxnId="{C9C80B61-4D55-4C30-B60A-239ED87AAFC1}">
      <dgm:prSet/>
      <dgm:spPr/>
      <dgm:t>
        <a:bodyPr/>
        <a:lstStyle/>
        <a:p>
          <a:endParaRPr lang="en-US"/>
        </a:p>
      </dgm:t>
    </dgm:pt>
    <dgm:pt modelId="{7E9FE066-2D1A-4F18-AD4E-1AFEADC46BD3}" type="sibTrans" cxnId="{C9C80B61-4D55-4C30-B60A-239ED87AAFC1}">
      <dgm:prSet/>
      <dgm:spPr/>
      <dgm:t>
        <a:bodyPr/>
        <a:lstStyle/>
        <a:p>
          <a:endParaRPr lang="en-US"/>
        </a:p>
      </dgm:t>
    </dgm:pt>
    <dgm:pt modelId="{6BB51CB3-FB02-4170-ADE9-FA603C5FDFA3}">
      <dgm:prSet/>
      <dgm:spPr/>
      <dgm:t>
        <a:bodyPr/>
        <a:lstStyle/>
        <a:p>
          <a:pPr>
            <a:defRPr b="1"/>
          </a:pPr>
          <a:r>
            <a:rPr lang="en-US"/>
            <a:t>8 Dec. 2026</a:t>
          </a:r>
        </a:p>
      </dgm:t>
    </dgm:pt>
    <dgm:pt modelId="{31297712-6B92-435B-8947-3D32F9976B70}" type="parTrans" cxnId="{DE973DCE-D32B-42F2-A972-48AB9C231037}">
      <dgm:prSet/>
      <dgm:spPr/>
      <dgm:t>
        <a:bodyPr/>
        <a:lstStyle/>
        <a:p>
          <a:endParaRPr lang="en-US"/>
        </a:p>
      </dgm:t>
    </dgm:pt>
    <dgm:pt modelId="{18BCE209-3718-44E1-94F5-289C7766A747}" type="sibTrans" cxnId="{DE973DCE-D32B-42F2-A972-48AB9C231037}">
      <dgm:prSet/>
      <dgm:spPr/>
      <dgm:t>
        <a:bodyPr/>
        <a:lstStyle/>
        <a:p>
          <a:endParaRPr lang="en-US"/>
        </a:p>
      </dgm:t>
    </dgm:pt>
    <dgm:pt modelId="{D116FD91-C01D-4526-8A59-BDC40D7DF45E}">
      <dgm:prSet/>
      <dgm:spPr/>
      <dgm:t>
        <a:bodyPr/>
        <a:lstStyle/>
        <a:p>
          <a:r>
            <a:rPr lang="en-US"/>
            <a:t>PUBLIC HEARING AND CITY COUNCIL</a:t>
          </a:r>
        </a:p>
      </dgm:t>
    </dgm:pt>
    <dgm:pt modelId="{D8882D94-0AEC-43C4-9D77-8D736255488C}" type="parTrans" cxnId="{1E4F9B67-6FE2-4C3D-BA5A-5C526B60CCD0}">
      <dgm:prSet/>
      <dgm:spPr/>
      <dgm:t>
        <a:bodyPr/>
        <a:lstStyle/>
        <a:p>
          <a:endParaRPr lang="en-US"/>
        </a:p>
      </dgm:t>
    </dgm:pt>
    <dgm:pt modelId="{E7B682CC-0F4F-476C-9A12-2BF99512FE9F}" type="sibTrans" cxnId="{1E4F9B67-6FE2-4C3D-BA5A-5C526B60CCD0}">
      <dgm:prSet/>
      <dgm:spPr/>
      <dgm:t>
        <a:bodyPr/>
        <a:lstStyle/>
        <a:p>
          <a:endParaRPr lang="en-US"/>
        </a:p>
      </dgm:t>
    </dgm:pt>
    <dgm:pt modelId="{2F7C11F3-267E-45D1-AA49-33032B2FCAC3}">
      <dgm:prSet/>
      <dgm:spPr/>
      <dgm:t>
        <a:bodyPr/>
        <a:lstStyle/>
        <a:p>
          <a:pPr>
            <a:defRPr b="1"/>
          </a:pPr>
          <a:r>
            <a:rPr lang="en-US"/>
            <a:t>15 Dec. 2026</a:t>
          </a:r>
        </a:p>
      </dgm:t>
    </dgm:pt>
    <dgm:pt modelId="{B4E84D75-9E76-49AB-82F6-9DE7202FAC9C}" type="parTrans" cxnId="{1F25461D-E319-407F-AD07-F246C09A2ECD}">
      <dgm:prSet/>
      <dgm:spPr/>
      <dgm:t>
        <a:bodyPr/>
        <a:lstStyle/>
        <a:p>
          <a:endParaRPr lang="en-US"/>
        </a:p>
      </dgm:t>
    </dgm:pt>
    <dgm:pt modelId="{C0041280-9604-4408-B8BB-32BBCE4F9C09}" type="sibTrans" cxnId="{1F25461D-E319-407F-AD07-F246C09A2ECD}">
      <dgm:prSet/>
      <dgm:spPr/>
      <dgm:t>
        <a:bodyPr/>
        <a:lstStyle/>
        <a:p>
          <a:endParaRPr lang="en-US"/>
        </a:p>
      </dgm:t>
    </dgm:pt>
    <dgm:pt modelId="{F66B1DBA-0623-4090-B32C-878AF76FCAFE}">
      <dgm:prSet/>
      <dgm:spPr/>
      <dgm:t>
        <a:bodyPr/>
        <a:lstStyle/>
        <a:p>
          <a:r>
            <a:rPr lang="en-US"/>
            <a:t>TAX LEVY CONSIDERATION</a:t>
          </a:r>
        </a:p>
      </dgm:t>
    </dgm:pt>
    <dgm:pt modelId="{8DD61676-966C-41A6-B93A-0183E0F44F42}" type="parTrans" cxnId="{2E83906F-BA02-4C88-88DF-6C3E89B894FF}">
      <dgm:prSet/>
      <dgm:spPr/>
      <dgm:t>
        <a:bodyPr/>
        <a:lstStyle/>
        <a:p>
          <a:endParaRPr lang="en-US"/>
        </a:p>
      </dgm:t>
    </dgm:pt>
    <dgm:pt modelId="{CB9442EF-9B58-4BEB-8F58-BC82A79158E2}" type="sibTrans" cxnId="{2E83906F-BA02-4C88-88DF-6C3E89B894FF}">
      <dgm:prSet/>
      <dgm:spPr/>
      <dgm:t>
        <a:bodyPr/>
        <a:lstStyle/>
        <a:p>
          <a:endParaRPr lang="en-US"/>
        </a:p>
      </dgm:t>
    </dgm:pt>
    <dgm:pt modelId="{6A200159-61E8-4BE8-BBF9-0B04B77DFC32}" type="pres">
      <dgm:prSet presAssocID="{D1C23663-7294-4800-A4E3-D8DD6B3B2E53}" presName="root" presStyleCnt="0">
        <dgm:presLayoutVars>
          <dgm:chMax/>
          <dgm:chPref/>
          <dgm:animLvl val="lvl"/>
        </dgm:presLayoutVars>
      </dgm:prSet>
      <dgm:spPr/>
    </dgm:pt>
    <dgm:pt modelId="{0CA81B8E-99AA-4571-AF4C-863CF8D22C3C}" type="pres">
      <dgm:prSet presAssocID="{D1C23663-7294-4800-A4E3-D8DD6B3B2E53}" presName="divider" presStyleLbl="fgAcc1" presStyleIdx="0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47946976-3DE8-4948-A10C-0C93FA96AFA3}" type="pres">
      <dgm:prSet presAssocID="{D1C23663-7294-4800-A4E3-D8DD6B3B2E53}" presName="nodes" presStyleCnt="0">
        <dgm:presLayoutVars>
          <dgm:chMax/>
          <dgm:chPref/>
          <dgm:animLvl val="lvl"/>
        </dgm:presLayoutVars>
      </dgm:prSet>
      <dgm:spPr/>
    </dgm:pt>
    <dgm:pt modelId="{796070C8-A369-4E09-B9E3-B7F90E11D706}" type="pres">
      <dgm:prSet presAssocID="{85BA83B5-7469-4D78-BBEC-4918D2B537BD}" presName="composite" presStyleCnt="0"/>
      <dgm:spPr/>
    </dgm:pt>
    <dgm:pt modelId="{0E9781DE-249F-458E-AFD3-80888CD77BA7}" type="pres">
      <dgm:prSet presAssocID="{85BA83B5-7469-4D78-BBEC-4918D2B537BD}" presName="ConnectorPoint" presStyleLbl="lnNode1" presStyleIdx="0" presStyleCnt="5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28C237F2-C586-4BC1-9960-F6A7FDD0DB78}" type="pres">
      <dgm:prSet presAssocID="{85BA83B5-7469-4D78-BBEC-4918D2B537BD}" presName="DropPinPlaceHolder" presStyleCnt="0"/>
      <dgm:spPr/>
    </dgm:pt>
    <dgm:pt modelId="{FD986407-7F6C-4C54-8233-454E3E863D9C}" type="pres">
      <dgm:prSet presAssocID="{85BA83B5-7469-4D78-BBEC-4918D2B537BD}" presName="DropPin" presStyleLbl="alignNode1" presStyleIdx="0" presStyleCnt="5"/>
      <dgm:spPr/>
    </dgm:pt>
    <dgm:pt modelId="{DDE83CB5-D960-4355-A723-045F2E8F82B7}" type="pres">
      <dgm:prSet presAssocID="{85BA83B5-7469-4D78-BBEC-4918D2B537BD}" presName="Ellipse" presStyleLbl="fgAcc1" presStyleIdx="1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gm:spPr>
    </dgm:pt>
    <dgm:pt modelId="{7C3AB7A6-069B-44CE-909D-D77FF5EE5A95}" type="pres">
      <dgm:prSet presAssocID="{85BA83B5-7469-4D78-BBEC-4918D2B537BD}" presName="L2TextContainer" presStyleLbl="revTx" presStyleIdx="0" presStyleCnt="10">
        <dgm:presLayoutVars>
          <dgm:bulletEnabled val="1"/>
        </dgm:presLayoutVars>
      </dgm:prSet>
      <dgm:spPr/>
    </dgm:pt>
    <dgm:pt modelId="{2D9E9541-46E0-4B99-A97E-AB3C75A6816F}" type="pres">
      <dgm:prSet presAssocID="{85BA83B5-7469-4D78-BBEC-4918D2B537BD}" presName="L1TextContainer" presStyleLbl="revTx" presStyleIdx="1" presStyleCnt="10">
        <dgm:presLayoutVars>
          <dgm:chMax val="1"/>
          <dgm:chPref val="1"/>
          <dgm:bulletEnabled val="1"/>
        </dgm:presLayoutVars>
      </dgm:prSet>
      <dgm:spPr/>
    </dgm:pt>
    <dgm:pt modelId="{938EE3FD-5031-4974-855E-C3C6B1FE3046}" type="pres">
      <dgm:prSet presAssocID="{85BA83B5-7469-4D78-BBEC-4918D2B537BD}" presName="ConnectLine" presStyleLbl="sibTrans1D1" presStyleIdx="0" presStyleCnt="5"/>
      <dgm:spPr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F890A5FD-53BA-4028-9B8A-BC469FCDB5C3}" type="pres">
      <dgm:prSet presAssocID="{85BA83B5-7469-4D78-BBEC-4918D2B537BD}" presName="EmptyPlaceHolder" presStyleCnt="0"/>
      <dgm:spPr/>
    </dgm:pt>
    <dgm:pt modelId="{615F80EA-E8BC-4282-BCDB-5F3B157904A3}" type="pres">
      <dgm:prSet presAssocID="{F746DA11-37F8-40B0-A09F-8BA0C6D0BBE6}" presName="spaceBetweenRectangles" presStyleCnt="0"/>
      <dgm:spPr/>
    </dgm:pt>
    <dgm:pt modelId="{4B1FF7D0-49F7-463B-8C0C-9B28756C5F50}" type="pres">
      <dgm:prSet presAssocID="{AACDF808-E752-40B2-8112-ADCA8CD7559F}" presName="composite" presStyleCnt="0"/>
      <dgm:spPr/>
    </dgm:pt>
    <dgm:pt modelId="{0AF0B10C-AC9E-45EF-8458-2BE58855BF54}" type="pres">
      <dgm:prSet presAssocID="{AACDF808-E752-40B2-8112-ADCA8CD7559F}" presName="ConnectorPoint" presStyleLbl="lnNode1" presStyleIdx="1" presStyleCnt="5"/>
      <dgm:spPr>
        <a:solidFill>
          <a:schemeClr val="accent2">
            <a:hueOff val="-741071"/>
            <a:satOff val="3550"/>
            <a:lumOff val="3284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E1E52662-3D7E-42A9-9631-ABEEEE8D3725}" type="pres">
      <dgm:prSet presAssocID="{AACDF808-E752-40B2-8112-ADCA8CD7559F}" presName="DropPinPlaceHolder" presStyleCnt="0"/>
      <dgm:spPr/>
    </dgm:pt>
    <dgm:pt modelId="{6757DFA0-F9F9-4E75-ADF5-22390851F95C}" type="pres">
      <dgm:prSet presAssocID="{AACDF808-E752-40B2-8112-ADCA8CD7559F}" presName="DropPin" presStyleLbl="alignNode1" presStyleIdx="1" presStyleCnt="5"/>
      <dgm:spPr/>
    </dgm:pt>
    <dgm:pt modelId="{AE1F4B72-2BDB-4FDE-A46F-6EF1BE048B94}" type="pres">
      <dgm:prSet presAssocID="{AACDF808-E752-40B2-8112-ADCA8CD7559F}" presName="Ellipse" presStyleLbl="fgAcc1" presStyleIdx="2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gm:spPr>
    </dgm:pt>
    <dgm:pt modelId="{68D2BAEF-1987-44EC-BC12-1E517AAAF43A}" type="pres">
      <dgm:prSet presAssocID="{AACDF808-E752-40B2-8112-ADCA8CD7559F}" presName="L2TextContainer" presStyleLbl="revTx" presStyleIdx="2" presStyleCnt="10">
        <dgm:presLayoutVars>
          <dgm:bulletEnabled val="1"/>
        </dgm:presLayoutVars>
      </dgm:prSet>
      <dgm:spPr/>
    </dgm:pt>
    <dgm:pt modelId="{739C3857-BE4F-4434-925A-C627F1768E11}" type="pres">
      <dgm:prSet presAssocID="{AACDF808-E752-40B2-8112-ADCA8CD7559F}" presName="L1TextContainer" presStyleLbl="revTx" presStyleIdx="3" presStyleCnt="10">
        <dgm:presLayoutVars>
          <dgm:chMax val="1"/>
          <dgm:chPref val="1"/>
          <dgm:bulletEnabled val="1"/>
        </dgm:presLayoutVars>
      </dgm:prSet>
      <dgm:spPr/>
    </dgm:pt>
    <dgm:pt modelId="{4C5611D9-608D-40BB-B6AF-4C714B25366F}" type="pres">
      <dgm:prSet presAssocID="{AACDF808-E752-40B2-8112-ADCA8CD7559F}" presName="ConnectLine" presStyleLbl="sibTrans1D1" presStyleIdx="1" presStyleCnt="5"/>
      <dgm:spPr>
        <a:noFill/>
        <a:ln w="12700" cap="rnd" cmpd="sng" algn="ctr">
          <a:solidFill>
            <a:schemeClr val="accent2">
              <a:hueOff val="-741071"/>
              <a:satOff val="3550"/>
              <a:lumOff val="3284"/>
              <a:alphaOff val="0"/>
            </a:schemeClr>
          </a:solidFill>
          <a:prstDash val="dash"/>
        </a:ln>
        <a:effectLst/>
      </dgm:spPr>
    </dgm:pt>
    <dgm:pt modelId="{A57663E6-A89D-453D-8F53-9946D1DB305F}" type="pres">
      <dgm:prSet presAssocID="{AACDF808-E752-40B2-8112-ADCA8CD7559F}" presName="EmptyPlaceHolder" presStyleCnt="0"/>
      <dgm:spPr/>
    </dgm:pt>
    <dgm:pt modelId="{F4AB66E2-9586-416C-A2D0-44F6D6B7FB40}" type="pres">
      <dgm:prSet presAssocID="{77B9B6B8-AE64-4E7E-B7A5-3368DE395502}" presName="spaceBetweenRectangles" presStyleCnt="0"/>
      <dgm:spPr/>
    </dgm:pt>
    <dgm:pt modelId="{047EF4BD-EC9D-4190-AF41-A318EC6D2233}" type="pres">
      <dgm:prSet presAssocID="{07DFC74F-4B49-4812-BEEB-C20566D17A82}" presName="composite" presStyleCnt="0"/>
      <dgm:spPr/>
    </dgm:pt>
    <dgm:pt modelId="{0DAE1494-1E3E-4BB5-9A36-CE512E39348C}" type="pres">
      <dgm:prSet presAssocID="{07DFC74F-4B49-4812-BEEB-C20566D17A82}" presName="ConnectorPoint" presStyleLbl="lnNode1" presStyleIdx="2" presStyleCnt="5"/>
      <dgm:spPr>
        <a:solidFill>
          <a:schemeClr val="accent2">
            <a:hueOff val="-1482143"/>
            <a:satOff val="7100"/>
            <a:lumOff val="6569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553BBD4B-48DB-4D30-B5B7-482F6DF6BA97}" type="pres">
      <dgm:prSet presAssocID="{07DFC74F-4B49-4812-BEEB-C20566D17A82}" presName="DropPinPlaceHolder" presStyleCnt="0"/>
      <dgm:spPr/>
    </dgm:pt>
    <dgm:pt modelId="{1A0A1E8C-0159-4BE2-81BC-60CC9AD601D0}" type="pres">
      <dgm:prSet presAssocID="{07DFC74F-4B49-4812-BEEB-C20566D17A82}" presName="DropPin" presStyleLbl="alignNode1" presStyleIdx="2" presStyleCnt="5"/>
      <dgm:spPr/>
    </dgm:pt>
    <dgm:pt modelId="{45843898-F123-4E06-97B0-CDE0D4FAD05F}" type="pres">
      <dgm:prSet presAssocID="{07DFC74F-4B49-4812-BEEB-C20566D17A82}" presName="Ellipse" presStyleLbl="fgAcc1" presStyleIdx="3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gm:spPr>
    </dgm:pt>
    <dgm:pt modelId="{B758BD33-3A12-4EAC-8D28-65831797AC08}" type="pres">
      <dgm:prSet presAssocID="{07DFC74F-4B49-4812-BEEB-C20566D17A82}" presName="L2TextContainer" presStyleLbl="revTx" presStyleIdx="4" presStyleCnt="10">
        <dgm:presLayoutVars>
          <dgm:bulletEnabled val="1"/>
        </dgm:presLayoutVars>
      </dgm:prSet>
      <dgm:spPr/>
    </dgm:pt>
    <dgm:pt modelId="{A48B4E24-F4F2-4490-AFD8-F009253D63A6}" type="pres">
      <dgm:prSet presAssocID="{07DFC74F-4B49-4812-BEEB-C20566D17A82}" presName="L1TextContainer" presStyleLbl="revTx" presStyleIdx="5" presStyleCnt="10">
        <dgm:presLayoutVars>
          <dgm:chMax val="1"/>
          <dgm:chPref val="1"/>
          <dgm:bulletEnabled val="1"/>
        </dgm:presLayoutVars>
      </dgm:prSet>
      <dgm:spPr/>
    </dgm:pt>
    <dgm:pt modelId="{F9B05B9E-31F0-4215-8A2C-D6E13181958F}" type="pres">
      <dgm:prSet presAssocID="{07DFC74F-4B49-4812-BEEB-C20566D17A82}" presName="ConnectLine" presStyleLbl="sibTrans1D1" presStyleIdx="2" presStyleCnt="5"/>
      <dgm:spPr>
        <a:noFill/>
        <a:ln w="12700" cap="rnd" cmpd="sng" algn="ctr">
          <a:solidFill>
            <a:schemeClr val="accent2">
              <a:hueOff val="-1482143"/>
              <a:satOff val="7100"/>
              <a:lumOff val="6569"/>
              <a:alphaOff val="0"/>
            </a:schemeClr>
          </a:solidFill>
          <a:prstDash val="dash"/>
        </a:ln>
        <a:effectLst/>
      </dgm:spPr>
    </dgm:pt>
    <dgm:pt modelId="{C7FDE845-92CC-4DF8-83B1-6BF0FD3F6A39}" type="pres">
      <dgm:prSet presAssocID="{07DFC74F-4B49-4812-BEEB-C20566D17A82}" presName="EmptyPlaceHolder" presStyleCnt="0"/>
      <dgm:spPr/>
    </dgm:pt>
    <dgm:pt modelId="{35873428-BFB8-4B75-BE0B-1CFF9FA49F63}" type="pres">
      <dgm:prSet presAssocID="{DEB94987-3594-48E6-99ED-9CE6882D6341}" presName="spaceBetweenRectangles" presStyleCnt="0"/>
      <dgm:spPr/>
    </dgm:pt>
    <dgm:pt modelId="{8A0BE353-C909-4D3E-83CB-D8B66FCCD215}" type="pres">
      <dgm:prSet presAssocID="{6BB51CB3-FB02-4170-ADE9-FA603C5FDFA3}" presName="composite" presStyleCnt="0"/>
      <dgm:spPr/>
    </dgm:pt>
    <dgm:pt modelId="{69E37578-3E01-4B1A-A628-B3D7C50C9785}" type="pres">
      <dgm:prSet presAssocID="{6BB51CB3-FB02-4170-ADE9-FA603C5FDFA3}" presName="ConnectorPoint" presStyleLbl="lnNode1" presStyleIdx="3" presStyleCnt="5"/>
      <dgm:spPr>
        <a:solidFill>
          <a:schemeClr val="accent2">
            <a:hueOff val="-2223214"/>
            <a:satOff val="10650"/>
            <a:lumOff val="9853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2D0B5B5A-069C-44FF-9C51-5353EF199480}" type="pres">
      <dgm:prSet presAssocID="{6BB51CB3-FB02-4170-ADE9-FA603C5FDFA3}" presName="DropPinPlaceHolder" presStyleCnt="0"/>
      <dgm:spPr/>
    </dgm:pt>
    <dgm:pt modelId="{AE4BCECD-8D29-447A-8358-F675692FCA95}" type="pres">
      <dgm:prSet presAssocID="{6BB51CB3-FB02-4170-ADE9-FA603C5FDFA3}" presName="DropPin" presStyleLbl="alignNode1" presStyleIdx="3" presStyleCnt="5"/>
      <dgm:spPr/>
    </dgm:pt>
    <dgm:pt modelId="{AAD10C77-AC97-4941-88E0-50B7EE6DB26F}" type="pres">
      <dgm:prSet presAssocID="{6BB51CB3-FB02-4170-ADE9-FA603C5FDFA3}" presName="Ellipse" presStyleLbl="fgAcc1" presStyleIdx="4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gm:spPr>
    </dgm:pt>
    <dgm:pt modelId="{561EF0BA-E14C-4E82-86D8-5780FD7A007D}" type="pres">
      <dgm:prSet presAssocID="{6BB51CB3-FB02-4170-ADE9-FA603C5FDFA3}" presName="L2TextContainer" presStyleLbl="revTx" presStyleIdx="6" presStyleCnt="10">
        <dgm:presLayoutVars>
          <dgm:bulletEnabled val="1"/>
        </dgm:presLayoutVars>
      </dgm:prSet>
      <dgm:spPr/>
    </dgm:pt>
    <dgm:pt modelId="{85442D6A-BA4C-4E15-A216-58279F00561E}" type="pres">
      <dgm:prSet presAssocID="{6BB51CB3-FB02-4170-ADE9-FA603C5FDFA3}" presName="L1TextContainer" presStyleLbl="revTx" presStyleIdx="7" presStyleCnt="10">
        <dgm:presLayoutVars>
          <dgm:chMax val="1"/>
          <dgm:chPref val="1"/>
          <dgm:bulletEnabled val="1"/>
        </dgm:presLayoutVars>
      </dgm:prSet>
      <dgm:spPr/>
    </dgm:pt>
    <dgm:pt modelId="{46A37CF1-E356-4BBF-8147-BA94F54006DA}" type="pres">
      <dgm:prSet presAssocID="{6BB51CB3-FB02-4170-ADE9-FA603C5FDFA3}" presName="ConnectLine" presStyleLbl="sibTrans1D1" presStyleIdx="3" presStyleCnt="5"/>
      <dgm:spPr>
        <a:noFill/>
        <a:ln w="12700" cap="rnd" cmpd="sng" algn="ctr">
          <a:solidFill>
            <a:schemeClr val="accent2">
              <a:hueOff val="-2223214"/>
              <a:satOff val="10650"/>
              <a:lumOff val="9853"/>
              <a:alphaOff val="0"/>
            </a:schemeClr>
          </a:solidFill>
          <a:prstDash val="dash"/>
        </a:ln>
        <a:effectLst/>
      </dgm:spPr>
    </dgm:pt>
    <dgm:pt modelId="{5B773357-D7E4-4246-AE7E-677B80DBD5B6}" type="pres">
      <dgm:prSet presAssocID="{6BB51CB3-FB02-4170-ADE9-FA603C5FDFA3}" presName="EmptyPlaceHolder" presStyleCnt="0"/>
      <dgm:spPr/>
    </dgm:pt>
    <dgm:pt modelId="{FDEB2C16-A1B9-4068-991E-A11F8D916723}" type="pres">
      <dgm:prSet presAssocID="{18BCE209-3718-44E1-94F5-289C7766A747}" presName="spaceBetweenRectangles" presStyleCnt="0"/>
      <dgm:spPr/>
    </dgm:pt>
    <dgm:pt modelId="{F778C283-529C-4A2B-B257-DD7A95C160C1}" type="pres">
      <dgm:prSet presAssocID="{2F7C11F3-267E-45D1-AA49-33032B2FCAC3}" presName="composite" presStyleCnt="0"/>
      <dgm:spPr/>
    </dgm:pt>
    <dgm:pt modelId="{5DE1095A-3BD9-485D-BA6D-06844831CCA1}" type="pres">
      <dgm:prSet presAssocID="{2F7C11F3-267E-45D1-AA49-33032B2FCAC3}" presName="ConnectorPoint" presStyleLbl="lnNode1" presStyleIdx="4" presStyleCnt="5"/>
      <dgm:spPr>
        <a:solidFill>
          <a:schemeClr val="accent2">
            <a:hueOff val="-2964286"/>
            <a:satOff val="14200"/>
            <a:lumOff val="13137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F84C9DD6-A4F1-49EA-9964-4F091F9A1773}" type="pres">
      <dgm:prSet presAssocID="{2F7C11F3-267E-45D1-AA49-33032B2FCAC3}" presName="DropPinPlaceHolder" presStyleCnt="0"/>
      <dgm:spPr/>
    </dgm:pt>
    <dgm:pt modelId="{D6631D76-2EB5-456E-ABEB-5E1D2F23C6C6}" type="pres">
      <dgm:prSet presAssocID="{2F7C11F3-267E-45D1-AA49-33032B2FCAC3}" presName="DropPin" presStyleLbl="alignNode1" presStyleIdx="4" presStyleCnt="5"/>
      <dgm:spPr/>
    </dgm:pt>
    <dgm:pt modelId="{6A372E99-99E7-4DBE-89AA-7A9DEC2102C6}" type="pres">
      <dgm:prSet presAssocID="{2F7C11F3-267E-45D1-AA49-33032B2FCAC3}" presName="Ellipse" presStyleLbl="fgAcc1" presStyleIdx="5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gm:spPr>
    </dgm:pt>
    <dgm:pt modelId="{826FE0CE-E9F3-48BE-8311-E4092DE5181E}" type="pres">
      <dgm:prSet presAssocID="{2F7C11F3-267E-45D1-AA49-33032B2FCAC3}" presName="L2TextContainer" presStyleLbl="revTx" presStyleIdx="8" presStyleCnt="10">
        <dgm:presLayoutVars>
          <dgm:bulletEnabled val="1"/>
        </dgm:presLayoutVars>
      </dgm:prSet>
      <dgm:spPr/>
    </dgm:pt>
    <dgm:pt modelId="{F04054BD-8227-4109-890F-C821656304D4}" type="pres">
      <dgm:prSet presAssocID="{2F7C11F3-267E-45D1-AA49-33032B2FCAC3}" presName="L1TextContainer" presStyleLbl="revTx" presStyleIdx="9" presStyleCnt="10">
        <dgm:presLayoutVars>
          <dgm:chMax val="1"/>
          <dgm:chPref val="1"/>
          <dgm:bulletEnabled val="1"/>
        </dgm:presLayoutVars>
      </dgm:prSet>
      <dgm:spPr/>
    </dgm:pt>
    <dgm:pt modelId="{622B0CD4-D997-411F-9EC9-B89F4568393E}" type="pres">
      <dgm:prSet presAssocID="{2F7C11F3-267E-45D1-AA49-33032B2FCAC3}" presName="ConnectLine" presStyleLbl="sibTrans1D1" presStyleIdx="4" presStyleCnt="5"/>
      <dgm:spPr>
        <a:noFill/>
        <a:ln w="12700" cap="rnd" cmpd="sng" algn="ctr">
          <a:solidFill>
            <a:schemeClr val="accent2">
              <a:hueOff val="-2964286"/>
              <a:satOff val="14200"/>
              <a:lumOff val="13137"/>
              <a:alphaOff val="0"/>
            </a:schemeClr>
          </a:solidFill>
          <a:prstDash val="dash"/>
        </a:ln>
        <a:effectLst/>
      </dgm:spPr>
    </dgm:pt>
    <dgm:pt modelId="{27DB57CA-D6EF-452F-BA7A-FF8C4204CD4D}" type="pres">
      <dgm:prSet presAssocID="{2F7C11F3-267E-45D1-AA49-33032B2FCAC3}" presName="EmptyPlaceHolder" presStyleCnt="0"/>
      <dgm:spPr/>
    </dgm:pt>
  </dgm:ptLst>
  <dgm:cxnLst>
    <dgm:cxn modelId="{1F25461D-E319-407F-AD07-F246C09A2ECD}" srcId="{D1C23663-7294-4800-A4E3-D8DD6B3B2E53}" destId="{2F7C11F3-267E-45D1-AA49-33032B2FCAC3}" srcOrd="4" destOrd="0" parTransId="{B4E84D75-9E76-49AB-82F6-9DE7202FAC9C}" sibTransId="{C0041280-9604-4408-B8BB-32BBCE4F9C09}"/>
    <dgm:cxn modelId="{D1A0FB1E-2A40-4600-B82F-7D1AF83A9AAA}" srcId="{D1C23663-7294-4800-A4E3-D8DD6B3B2E53}" destId="{07DFC74F-4B49-4812-BEEB-C20566D17A82}" srcOrd="2" destOrd="0" parTransId="{A7CA4FCA-6BC5-446E-A040-7358621F3675}" sibTransId="{DEB94987-3594-48E6-99ED-9CE6882D6341}"/>
    <dgm:cxn modelId="{D53E9626-3FEA-494F-A05D-33FC062CC5BB}" type="presOf" srcId="{D116FD91-C01D-4526-8A59-BDC40D7DF45E}" destId="{561EF0BA-E14C-4E82-86D8-5780FD7A007D}" srcOrd="0" destOrd="0" presId="urn:microsoft.com/office/officeart/2017/3/layout/DropPinTimeline"/>
    <dgm:cxn modelId="{A0094C27-9DB8-48AD-AB3B-35D80E16F217}" type="presOf" srcId="{855A2407-76A8-41DE-93A5-D0A8E51C69FE}" destId="{68D2BAEF-1987-44EC-BC12-1E517AAAF43A}" srcOrd="0" destOrd="0" presId="urn:microsoft.com/office/officeart/2017/3/layout/DropPinTimeline"/>
    <dgm:cxn modelId="{CBD78D40-855E-46C7-82CC-091D72B30FDB}" type="presOf" srcId="{2F7C11F3-267E-45D1-AA49-33032B2FCAC3}" destId="{F04054BD-8227-4109-890F-C821656304D4}" srcOrd="0" destOrd="0" presId="urn:microsoft.com/office/officeart/2017/3/layout/DropPinTimeline"/>
    <dgm:cxn modelId="{F3063F4A-840F-48E8-AD6B-B4226E489A37}" type="presOf" srcId="{6BB51CB3-FB02-4170-ADE9-FA603C5FDFA3}" destId="{85442D6A-BA4C-4E15-A216-58279F00561E}" srcOrd="0" destOrd="0" presId="urn:microsoft.com/office/officeart/2017/3/layout/DropPinTimeline"/>
    <dgm:cxn modelId="{5905A653-31FD-4E84-93FB-48C1B01EA91E}" type="presOf" srcId="{85BA83B5-7469-4D78-BBEC-4918D2B537BD}" destId="{2D9E9541-46E0-4B99-A97E-AB3C75A6816F}" srcOrd="0" destOrd="0" presId="urn:microsoft.com/office/officeart/2017/3/layout/DropPinTimeline"/>
    <dgm:cxn modelId="{5CC7B65A-F38F-4B3D-A9BB-DDBE69DF6440}" srcId="{85BA83B5-7469-4D78-BBEC-4918D2B537BD}" destId="{F321BD9F-B939-475A-98D7-94ECB1723417}" srcOrd="0" destOrd="0" parTransId="{E2A646F5-48D5-4768-A200-E9FC983A27FE}" sibTransId="{8789CAAC-2154-462C-8CE6-AA8E1EA31995}"/>
    <dgm:cxn modelId="{C9C80B61-4D55-4C30-B60A-239ED87AAFC1}" srcId="{07DFC74F-4B49-4812-BEEB-C20566D17A82}" destId="{F78EC41D-0331-49E1-8418-CFE17838B352}" srcOrd="0" destOrd="0" parTransId="{CBD04A6B-BB86-49BF-B991-8E7676AC009E}" sibTransId="{7E9FE066-2D1A-4F18-AD4E-1AFEADC46BD3}"/>
    <dgm:cxn modelId="{1E4F9B67-6FE2-4C3D-BA5A-5C526B60CCD0}" srcId="{6BB51CB3-FB02-4170-ADE9-FA603C5FDFA3}" destId="{D116FD91-C01D-4526-8A59-BDC40D7DF45E}" srcOrd="0" destOrd="0" parTransId="{D8882D94-0AEC-43C4-9D77-8D736255488C}" sibTransId="{E7B682CC-0F4F-476C-9A12-2BF99512FE9F}"/>
    <dgm:cxn modelId="{2E83906F-BA02-4C88-88DF-6C3E89B894FF}" srcId="{2F7C11F3-267E-45D1-AA49-33032B2FCAC3}" destId="{F66B1DBA-0623-4090-B32C-878AF76FCAFE}" srcOrd="0" destOrd="0" parTransId="{8DD61676-966C-41A6-B93A-0183E0F44F42}" sibTransId="{CB9442EF-9B58-4BEB-8F58-BC82A79158E2}"/>
    <dgm:cxn modelId="{2D85927A-D97A-460F-8D34-CAD89ADFA0F0}" type="presOf" srcId="{AACDF808-E752-40B2-8112-ADCA8CD7559F}" destId="{739C3857-BE4F-4434-925A-C627F1768E11}" srcOrd="0" destOrd="0" presId="urn:microsoft.com/office/officeart/2017/3/layout/DropPinTimeline"/>
    <dgm:cxn modelId="{CCCAE781-AFD9-4B83-8682-E4440FB7290C}" type="presOf" srcId="{F78EC41D-0331-49E1-8418-CFE17838B352}" destId="{B758BD33-3A12-4EAC-8D28-65831797AC08}" srcOrd="0" destOrd="0" presId="urn:microsoft.com/office/officeart/2017/3/layout/DropPinTimeline"/>
    <dgm:cxn modelId="{33D8F48A-D9D1-40FC-AEA7-FE0EEA6F0F08}" srcId="{AACDF808-E752-40B2-8112-ADCA8CD7559F}" destId="{855A2407-76A8-41DE-93A5-D0A8E51C69FE}" srcOrd="0" destOrd="0" parTransId="{BCE9D3D2-F6BD-4AAE-B27E-8A8515A95EAE}" sibTransId="{61B3FB44-C234-4B6A-B6CB-250D6453D7BC}"/>
    <dgm:cxn modelId="{B4E92F96-FED5-4287-AE2B-9588994A3508}" srcId="{D1C23663-7294-4800-A4E3-D8DD6B3B2E53}" destId="{AACDF808-E752-40B2-8112-ADCA8CD7559F}" srcOrd="1" destOrd="0" parTransId="{E59C53AB-DD56-4993-9888-63A33A1C1D82}" sibTransId="{77B9B6B8-AE64-4E7E-B7A5-3368DE395502}"/>
    <dgm:cxn modelId="{19E55BAD-83E3-4EC5-B9C8-15A0D30610AD}" srcId="{D1C23663-7294-4800-A4E3-D8DD6B3B2E53}" destId="{85BA83B5-7469-4D78-BBEC-4918D2B537BD}" srcOrd="0" destOrd="0" parTransId="{96B947CE-05E2-46BF-8D31-4F2856EC0146}" sibTransId="{F746DA11-37F8-40B0-A09F-8BA0C6D0BBE6}"/>
    <dgm:cxn modelId="{1AAFCEBA-38E4-4362-AB1B-5E568A7AE836}" type="presOf" srcId="{F66B1DBA-0623-4090-B32C-878AF76FCAFE}" destId="{826FE0CE-E9F3-48BE-8311-E4092DE5181E}" srcOrd="0" destOrd="0" presId="urn:microsoft.com/office/officeart/2017/3/layout/DropPinTimeline"/>
    <dgm:cxn modelId="{DE973DCE-D32B-42F2-A972-48AB9C231037}" srcId="{D1C23663-7294-4800-A4E3-D8DD6B3B2E53}" destId="{6BB51CB3-FB02-4170-ADE9-FA603C5FDFA3}" srcOrd="3" destOrd="0" parTransId="{31297712-6B92-435B-8947-3D32F9976B70}" sibTransId="{18BCE209-3718-44E1-94F5-289C7766A747}"/>
    <dgm:cxn modelId="{A82B74D0-89BF-4952-8B3C-46BD3B8A6AED}" type="presOf" srcId="{07DFC74F-4B49-4812-BEEB-C20566D17A82}" destId="{A48B4E24-F4F2-4490-AFD8-F009253D63A6}" srcOrd="0" destOrd="0" presId="urn:microsoft.com/office/officeart/2017/3/layout/DropPinTimeline"/>
    <dgm:cxn modelId="{6C4341E4-E73E-421C-81DE-9FB06EA8171B}" type="presOf" srcId="{D1C23663-7294-4800-A4E3-D8DD6B3B2E53}" destId="{6A200159-61E8-4BE8-BBF9-0B04B77DFC32}" srcOrd="0" destOrd="0" presId="urn:microsoft.com/office/officeart/2017/3/layout/DropPinTimeline"/>
    <dgm:cxn modelId="{867BD0F2-9C21-4BD7-B806-A1ED09AD06CF}" type="presOf" srcId="{F321BD9F-B939-475A-98D7-94ECB1723417}" destId="{7C3AB7A6-069B-44CE-909D-D77FF5EE5A95}" srcOrd="0" destOrd="0" presId="urn:microsoft.com/office/officeart/2017/3/layout/DropPinTimeline"/>
    <dgm:cxn modelId="{F0CA1C99-6710-4126-9753-538C14A66355}" type="presParOf" srcId="{6A200159-61E8-4BE8-BBF9-0B04B77DFC32}" destId="{0CA81B8E-99AA-4571-AF4C-863CF8D22C3C}" srcOrd="0" destOrd="0" presId="urn:microsoft.com/office/officeart/2017/3/layout/DropPinTimeline"/>
    <dgm:cxn modelId="{78EE20B1-7196-43F0-A629-B50ECFDBE2C7}" type="presParOf" srcId="{6A200159-61E8-4BE8-BBF9-0B04B77DFC32}" destId="{47946976-3DE8-4948-A10C-0C93FA96AFA3}" srcOrd="1" destOrd="0" presId="urn:microsoft.com/office/officeart/2017/3/layout/DropPinTimeline"/>
    <dgm:cxn modelId="{47B339FF-0127-47C4-A24B-7A896E644F38}" type="presParOf" srcId="{47946976-3DE8-4948-A10C-0C93FA96AFA3}" destId="{796070C8-A369-4E09-B9E3-B7F90E11D706}" srcOrd="0" destOrd="0" presId="urn:microsoft.com/office/officeart/2017/3/layout/DropPinTimeline"/>
    <dgm:cxn modelId="{979D8444-12C0-48BC-9F20-674ADAC637CF}" type="presParOf" srcId="{796070C8-A369-4E09-B9E3-B7F90E11D706}" destId="{0E9781DE-249F-458E-AFD3-80888CD77BA7}" srcOrd="0" destOrd="0" presId="urn:microsoft.com/office/officeart/2017/3/layout/DropPinTimeline"/>
    <dgm:cxn modelId="{1A91A6A6-D30B-4222-9865-152B62B79522}" type="presParOf" srcId="{796070C8-A369-4E09-B9E3-B7F90E11D706}" destId="{28C237F2-C586-4BC1-9960-F6A7FDD0DB78}" srcOrd="1" destOrd="0" presId="urn:microsoft.com/office/officeart/2017/3/layout/DropPinTimeline"/>
    <dgm:cxn modelId="{A953738D-104C-4CB7-B335-531632A91939}" type="presParOf" srcId="{28C237F2-C586-4BC1-9960-F6A7FDD0DB78}" destId="{FD986407-7F6C-4C54-8233-454E3E863D9C}" srcOrd="0" destOrd="0" presId="urn:microsoft.com/office/officeart/2017/3/layout/DropPinTimeline"/>
    <dgm:cxn modelId="{D95DF22C-4EAF-4DCF-B8D5-DE5089C080D7}" type="presParOf" srcId="{28C237F2-C586-4BC1-9960-F6A7FDD0DB78}" destId="{DDE83CB5-D960-4355-A723-045F2E8F82B7}" srcOrd="1" destOrd="0" presId="urn:microsoft.com/office/officeart/2017/3/layout/DropPinTimeline"/>
    <dgm:cxn modelId="{04E13C32-6277-4C02-96E2-37FDFAD32428}" type="presParOf" srcId="{796070C8-A369-4E09-B9E3-B7F90E11D706}" destId="{7C3AB7A6-069B-44CE-909D-D77FF5EE5A95}" srcOrd="2" destOrd="0" presId="urn:microsoft.com/office/officeart/2017/3/layout/DropPinTimeline"/>
    <dgm:cxn modelId="{3E2D58B0-AA22-49D2-820B-011EBD7D2F09}" type="presParOf" srcId="{796070C8-A369-4E09-B9E3-B7F90E11D706}" destId="{2D9E9541-46E0-4B99-A97E-AB3C75A6816F}" srcOrd="3" destOrd="0" presId="urn:microsoft.com/office/officeart/2017/3/layout/DropPinTimeline"/>
    <dgm:cxn modelId="{8FF1C9C8-D9F7-46EB-AC08-5817D8686A87}" type="presParOf" srcId="{796070C8-A369-4E09-B9E3-B7F90E11D706}" destId="{938EE3FD-5031-4974-855E-C3C6B1FE3046}" srcOrd="4" destOrd="0" presId="urn:microsoft.com/office/officeart/2017/3/layout/DropPinTimeline"/>
    <dgm:cxn modelId="{32F1AAE4-ADE6-45CB-AB8E-2C987448E198}" type="presParOf" srcId="{796070C8-A369-4E09-B9E3-B7F90E11D706}" destId="{F890A5FD-53BA-4028-9B8A-BC469FCDB5C3}" srcOrd="5" destOrd="0" presId="urn:microsoft.com/office/officeart/2017/3/layout/DropPinTimeline"/>
    <dgm:cxn modelId="{02E60C86-7769-42BF-A247-C08E931F8AF9}" type="presParOf" srcId="{47946976-3DE8-4948-A10C-0C93FA96AFA3}" destId="{615F80EA-E8BC-4282-BCDB-5F3B157904A3}" srcOrd="1" destOrd="0" presId="urn:microsoft.com/office/officeart/2017/3/layout/DropPinTimeline"/>
    <dgm:cxn modelId="{D4684DBB-04C9-478D-80DB-AF28F6797098}" type="presParOf" srcId="{47946976-3DE8-4948-A10C-0C93FA96AFA3}" destId="{4B1FF7D0-49F7-463B-8C0C-9B28756C5F50}" srcOrd="2" destOrd="0" presId="urn:microsoft.com/office/officeart/2017/3/layout/DropPinTimeline"/>
    <dgm:cxn modelId="{27870A4F-6CD3-4A0C-8FBB-C2EA9A8D60A9}" type="presParOf" srcId="{4B1FF7D0-49F7-463B-8C0C-9B28756C5F50}" destId="{0AF0B10C-AC9E-45EF-8458-2BE58855BF54}" srcOrd="0" destOrd="0" presId="urn:microsoft.com/office/officeart/2017/3/layout/DropPinTimeline"/>
    <dgm:cxn modelId="{06118BD6-8037-4578-A347-6E5515854A80}" type="presParOf" srcId="{4B1FF7D0-49F7-463B-8C0C-9B28756C5F50}" destId="{E1E52662-3D7E-42A9-9631-ABEEEE8D3725}" srcOrd="1" destOrd="0" presId="urn:microsoft.com/office/officeart/2017/3/layout/DropPinTimeline"/>
    <dgm:cxn modelId="{7111CE3B-207A-47CD-AD65-972DCBDC4103}" type="presParOf" srcId="{E1E52662-3D7E-42A9-9631-ABEEEE8D3725}" destId="{6757DFA0-F9F9-4E75-ADF5-22390851F95C}" srcOrd="0" destOrd="0" presId="urn:microsoft.com/office/officeart/2017/3/layout/DropPinTimeline"/>
    <dgm:cxn modelId="{E4DA239C-8E5C-4FE9-AB33-AD8460AF099B}" type="presParOf" srcId="{E1E52662-3D7E-42A9-9631-ABEEEE8D3725}" destId="{AE1F4B72-2BDB-4FDE-A46F-6EF1BE048B94}" srcOrd="1" destOrd="0" presId="urn:microsoft.com/office/officeart/2017/3/layout/DropPinTimeline"/>
    <dgm:cxn modelId="{281E6C95-0985-4C63-A9B4-ED4A843AD5A4}" type="presParOf" srcId="{4B1FF7D0-49F7-463B-8C0C-9B28756C5F50}" destId="{68D2BAEF-1987-44EC-BC12-1E517AAAF43A}" srcOrd="2" destOrd="0" presId="urn:microsoft.com/office/officeart/2017/3/layout/DropPinTimeline"/>
    <dgm:cxn modelId="{5E905626-46FD-4227-8EC0-5829B5C92D09}" type="presParOf" srcId="{4B1FF7D0-49F7-463B-8C0C-9B28756C5F50}" destId="{739C3857-BE4F-4434-925A-C627F1768E11}" srcOrd="3" destOrd="0" presId="urn:microsoft.com/office/officeart/2017/3/layout/DropPinTimeline"/>
    <dgm:cxn modelId="{7BB3A1C1-21B5-4F55-94B7-144970C2E57B}" type="presParOf" srcId="{4B1FF7D0-49F7-463B-8C0C-9B28756C5F50}" destId="{4C5611D9-608D-40BB-B6AF-4C714B25366F}" srcOrd="4" destOrd="0" presId="urn:microsoft.com/office/officeart/2017/3/layout/DropPinTimeline"/>
    <dgm:cxn modelId="{43EBC1E9-3438-4643-9A2F-1BB52A80AC90}" type="presParOf" srcId="{4B1FF7D0-49F7-463B-8C0C-9B28756C5F50}" destId="{A57663E6-A89D-453D-8F53-9946D1DB305F}" srcOrd="5" destOrd="0" presId="urn:microsoft.com/office/officeart/2017/3/layout/DropPinTimeline"/>
    <dgm:cxn modelId="{70B7D38B-4632-4782-B45A-4974AC795EF7}" type="presParOf" srcId="{47946976-3DE8-4948-A10C-0C93FA96AFA3}" destId="{F4AB66E2-9586-416C-A2D0-44F6D6B7FB40}" srcOrd="3" destOrd="0" presId="urn:microsoft.com/office/officeart/2017/3/layout/DropPinTimeline"/>
    <dgm:cxn modelId="{4A7C0207-8B67-48B9-8B96-11A656047A1E}" type="presParOf" srcId="{47946976-3DE8-4948-A10C-0C93FA96AFA3}" destId="{047EF4BD-EC9D-4190-AF41-A318EC6D2233}" srcOrd="4" destOrd="0" presId="urn:microsoft.com/office/officeart/2017/3/layout/DropPinTimeline"/>
    <dgm:cxn modelId="{89682C91-BDA8-4351-AE49-3A8C7CBDA23C}" type="presParOf" srcId="{047EF4BD-EC9D-4190-AF41-A318EC6D2233}" destId="{0DAE1494-1E3E-4BB5-9A36-CE512E39348C}" srcOrd="0" destOrd="0" presId="urn:microsoft.com/office/officeart/2017/3/layout/DropPinTimeline"/>
    <dgm:cxn modelId="{56A17F54-8FFF-426F-A1FE-CD8049CD62AB}" type="presParOf" srcId="{047EF4BD-EC9D-4190-AF41-A318EC6D2233}" destId="{553BBD4B-48DB-4D30-B5B7-482F6DF6BA97}" srcOrd="1" destOrd="0" presId="urn:microsoft.com/office/officeart/2017/3/layout/DropPinTimeline"/>
    <dgm:cxn modelId="{12AED3AA-ECEF-4B3B-BB3D-9F24023CCBFC}" type="presParOf" srcId="{553BBD4B-48DB-4D30-B5B7-482F6DF6BA97}" destId="{1A0A1E8C-0159-4BE2-81BC-60CC9AD601D0}" srcOrd="0" destOrd="0" presId="urn:microsoft.com/office/officeart/2017/3/layout/DropPinTimeline"/>
    <dgm:cxn modelId="{F5839DA9-D520-436F-BD52-644179B248EA}" type="presParOf" srcId="{553BBD4B-48DB-4D30-B5B7-482F6DF6BA97}" destId="{45843898-F123-4E06-97B0-CDE0D4FAD05F}" srcOrd="1" destOrd="0" presId="urn:microsoft.com/office/officeart/2017/3/layout/DropPinTimeline"/>
    <dgm:cxn modelId="{75FF076C-96AB-477A-9473-B6DD0EA13B42}" type="presParOf" srcId="{047EF4BD-EC9D-4190-AF41-A318EC6D2233}" destId="{B758BD33-3A12-4EAC-8D28-65831797AC08}" srcOrd="2" destOrd="0" presId="urn:microsoft.com/office/officeart/2017/3/layout/DropPinTimeline"/>
    <dgm:cxn modelId="{E3D07D47-0618-4B2D-B7B2-FCB14C2D84EC}" type="presParOf" srcId="{047EF4BD-EC9D-4190-AF41-A318EC6D2233}" destId="{A48B4E24-F4F2-4490-AFD8-F009253D63A6}" srcOrd="3" destOrd="0" presId="urn:microsoft.com/office/officeart/2017/3/layout/DropPinTimeline"/>
    <dgm:cxn modelId="{D6FF97C4-DF9B-40CF-9FD0-7976C599C330}" type="presParOf" srcId="{047EF4BD-EC9D-4190-AF41-A318EC6D2233}" destId="{F9B05B9E-31F0-4215-8A2C-D6E13181958F}" srcOrd="4" destOrd="0" presId="urn:microsoft.com/office/officeart/2017/3/layout/DropPinTimeline"/>
    <dgm:cxn modelId="{CFADBEEA-2944-4234-B39A-188DCD1AE7A0}" type="presParOf" srcId="{047EF4BD-EC9D-4190-AF41-A318EC6D2233}" destId="{C7FDE845-92CC-4DF8-83B1-6BF0FD3F6A39}" srcOrd="5" destOrd="0" presId="urn:microsoft.com/office/officeart/2017/3/layout/DropPinTimeline"/>
    <dgm:cxn modelId="{48DF3DDB-3E25-4BDF-9A65-6614C3F51E2B}" type="presParOf" srcId="{47946976-3DE8-4948-A10C-0C93FA96AFA3}" destId="{35873428-BFB8-4B75-BE0B-1CFF9FA49F63}" srcOrd="5" destOrd="0" presId="urn:microsoft.com/office/officeart/2017/3/layout/DropPinTimeline"/>
    <dgm:cxn modelId="{01C15753-1FAA-4D0E-8BD5-E695BC02DF0C}" type="presParOf" srcId="{47946976-3DE8-4948-A10C-0C93FA96AFA3}" destId="{8A0BE353-C909-4D3E-83CB-D8B66FCCD215}" srcOrd="6" destOrd="0" presId="urn:microsoft.com/office/officeart/2017/3/layout/DropPinTimeline"/>
    <dgm:cxn modelId="{4956CE11-8603-4EB4-9FBB-6CCAF457F84B}" type="presParOf" srcId="{8A0BE353-C909-4D3E-83CB-D8B66FCCD215}" destId="{69E37578-3E01-4B1A-A628-B3D7C50C9785}" srcOrd="0" destOrd="0" presId="urn:microsoft.com/office/officeart/2017/3/layout/DropPinTimeline"/>
    <dgm:cxn modelId="{E85720C5-9A39-4C3A-9437-BB85B9137BC0}" type="presParOf" srcId="{8A0BE353-C909-4D3E-83CB-D8B66FCCD215}" destId="{2D0B5B5A-069C-44FF-9C51-5353EF199480}" srcOrd="1" destOrd="0" presId="urn:microsoft.com/office/officeart/2017/3/layout/DropPinTimeline"/>
    <dgm:cxn modelId="{45B48887-1386-4235-B6EB-ED0F4F4DD778}" type="presParOf" srcId="{2D0B5B5A-069C-44FF-9C51-5353EF199480}" destId="{AE4BCECD-8D29-447A-8358-F675692FCA95}" srcOrd="0" destOrd="0" presId="urn:microsoft.com/office/officeart/2017/3/layout/DropPinTimeline"/>
    <dgm:cxn modelId="{FC57626F-4062-40B2-B741-08618A6AAA4B}" type="presParOf" srcId="{2D0B5B5A-069C-44FF-9C51-5353EF199480}" destId="{AAD10C77-AC97-4941-88E0-50B7EE6DB26F}" srcOrd="1" destOrd="0" presId="urn:microsoft.com/office/officeart/2017/3/layout/DropPinTimeline"/>
    <dgm:cxn modelId="{23EEC88A-A5C0-47F7-8949-CC1D06281510}" type="presParOf" srcId="{8A0BE353-C909-4D3E-83CB-D8B66FCCD215}" destId="{561EF0BA-E14C-4E82-86D8-5780FD7A007D}" srcOrd="2" destOrd="0" presId="urn:microsoft.com/office/officeart/2017/3/layout/DropPinTimeline"/>
    <dgm:cxn modelId="{F236D3B3-1C66-4605-8F50-189D02BF18F6}" type="presParOf" srcId="{8A0BE353-C909-4D3E-83CB-D8B66FCCD215}" destId="{85442D6A-BA4C-4E15-A216-58279F00561E}" srcOrd="3" destOrd="0" presId="urn:microsoft.com/office/officeart/2017/3/layout/DropPinTimeline"/>
    <dgm:cxn modelId="{26C53348-D378-40A8-83AB-33B33F3ECE94}" type="presParOf" srcId="{8A0BE353-C909-4D3E-83CB-D8B66FCCD215}" destId="{46A37CF1-E356-4BBF-8147-BA94F54006DA}" srcOrd="4" destOrd="0" presId="urn:microsoft.com/office/officeart/2017/3/layout/DropPinTimeline"/>
    <dgm:cxn modelId="{F6A4AAF7-EBF2-4F04-88A6-62564182341C}" type="presParOf" srcId="{8A0BE353-C909-4D3E-83CB-D8B66FCCD215}" destId="{5B773357-D7E4-4246-AE7E-677B80DBD5B6}" srcOrd="5" destOrd="0" presId="urn:microsoft.com/office/officeart/2017/3/layout/DropPinTimeline"/>
    <dgm:cxn modelId="{0525F2E6-BDC3-4482-8819-0F491D242874}" type="presParOf" srcId="{47946976-3DE8-4948-A10C-0C93FA96AFA3}" destId="{FDEB2C16-A1B9-4068-991E-A11F8D916723}" srcOrd="7" destOrd="0" presId="urn:microsoft.com/office/officeart/2017/3/layout/DropPinTimeline"/>
    <dgm:cxn modelId="{A22FFE19-CA66-4267-BCB1-CE0FF23EF6FC}" type="presParOf" srcId="{47946976-3DE8-4948-A10C-0C93FA96AFA3}" destId="{F778C283-529C-4A2B-B257-DD7A95C160C1}" srcOrd="8" destOrd="0" presId="urn:microsoft.com/office/officeart/2017/3/layout/DropPinTimeline"/>
    <dgm:cxn modelId="{0ECAF840-D5CD-435B-A427-8486B9C9DAD4}" type="presParOf" srcId="{F778C283-529C-4A2B-B257-DD7A95C160C1}" destId="{5DE1095A-3BD9-485D-BA6D-06844831CCA1}" srcOrd="0" destOrd="0" presId="urn:microsoft.com/office/officeart/2017/3/layout/DropPinTimeline"/>
    <dgm:cxn modelId="{2E175FB9-3211-4DC6-8163-6DAE91746AD1}" type="presParOf" srcId="{F778C283-529C-4A2B-B257-DD7A95C160C1}" destId="{F84C9DD6-A4F1-49EA-9964-4F091F9A1773}" srcOrd="1" destOrd="0" presId="urn:microsoft.com/office/officeart/2017/3/layout/DropPinTimeline"/>
    <dgm:cxn modelId="{31FD60D2-5E5C-4541-9D1B-6AA590F9E20E}" type="presParOf" srcId="{F84C9DD6-A4F1-49EA-9964-4F091F9A1773}" destId="{D6631D76-2EB5-456E-ABEB-5E1D2F23C6C6}" srcOrd="0" destOrd="0" presId="urn:microsoft.com/office/officeart/2017/3/layout/DropPinTimeline"/>
    <dgm:cxn modelId="{8CEE43E0-4A66-4779-8C52-E70E1FA36242}" type="presParOf" srcId="{F84C9DD6-A4F1-49EA-9964-4F091F9A1773}" destId="{6A372E99-99E7-4DBE-89AA-7A9DEC2102C6}" srcOrd="1" destOrd="0" presId="urn:microsoft.com/office/officeart/2017/3/layout/DropPinTimeline"/>
    <dgm:cxn modelId="{E71AAB5F-C75E-47A6-94F3-07CC3C4E3D44}" type="presParOf" srcId="{F778C283-529C-4A2B-B257-DD7A95C160C1}" destId="{826FE0CE-E9F3-48BE-8311-E4092DE5181E}" srcOrd="2" destOrd="0" presId="urn:microsoft.com/office/officeart/2017/3/layout/DropPinTimeline"/>
    <dgm:cxn modelId="{773DAD99-6570-4323-8A94-CB2CBEE6F375}" type="presParOf" srcId="{F778C283-529C-4A2B-B257-DD7A95C160C1}" destId="{F04054BD-8227-4109-890F-C821656304D4}" srcOrd="3" destOrd="0" presId="urn:microsoft.com/office/officeart/2017/3/layout/DropPinTimeline"/>
    <dgm:cxn modelId="{50601A1F-750C-4CCD-B5E6-E013CD05E605}" type="presParOf" srcId="{F778C283-529C-4A2B-B257-DD7A95C160C1}" destId="{622B0CD4-D997-411F-9EC9-B89F4568393E}" srcOrd="4" destOrd="0" presId="urn:microsoft.com/office/officeart/2017/3/layout/DropPinTimeline"/>
    <dgm:cxn modelId="{EC9D06DF-8876-424A-9AD2-BC3E1423F16A}" type="presParOf" srcId="{F778C283-529C-4A2B-B257-DD7A95C160C1}" destId="{27DB57CA-D6EF-452F-BA7A-FF8C4204CD4D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81B8E-99AA-4571-AF4C-863CF8D22C3C}">
      <dsp:nvSpPr>
        <dsp:cNvPr id="0" name=""/>
        <dsp:cNvSpPr/>
      </dsp:nvSpPr>
      <dsp:spPr>
        <a:xfrm>
          <a:off x="0" y="1940718"/>
          <a:ext cx="8596312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986407-7F6C-4C54-8233-454E3E863D9C}">
      <dsp:nvSpPr>
        <dsp:cNvPr id="0" name=""/>
        <dsp:cNvSpPr/>
      </dsp:nvSpPr>
      <dsp:spPr>
        <a:xfrm rot="8100000">
          <a:off x="62171" y="447259"/>
          <a:ext cx="285437" cy="285437"/>
        </a:xfrm>
        <a:prstGeom prst="teardrop">
          <a:avLst>
            <a:gd name="adj" fmla="val 11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E83CB5-D960-4355-A723-045F2E8F82B7}">
      <dsp:nvSpPr>
        <dsp:cNvPr id="0" name=""/>
        <dsp:cNvSpPr/>
      </dsp:nvSpPr>
      <dsp:spPr>
        <a:xfrm>
          <a:off x="93881" y="478969"/>
          <a:ext cx="222018" cy="22201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3AB7A6-069B-44CE-909D-D77FF5EE5A95}">
      <dsp:nvSpPr>
        <dsp:cNvPr id="0" name=""/>
        <dsp:cNvSpPr/>
      </dsp:nvSpPr>
      <dsp:spPr>
        <a:xfrm>
          <a:off x="406725" y="791813"/>
          <a:ext cx="2383337" cy="1148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DEPARTMENTAL PRESENTATIONS</a:t>
          </a:r>
        </a:p>
      </dsp:txBody>
      <dsp:txXfrm>
        <a:off x="406725" y="791813"/>
        <a:ext cx="2383337" cy="1148905"/>
      </dsp:txXfrm>
    </dsp:sp>
    <dsp:sp modelId="{2D9E9541-46E0-4B99-A97E-AB3C75A6816F}">
      <dsp:nvSpPr>
        <dsp:cNvPr id="0" name=""/>
        <dsp:cNvSpPr/>
      </dsp:nvSpPr>
      <dsp:spPr>
        <a:xfrm>
          <a:off x="406725" y="388143"/>
          <a:ext cx="2383337" cy="40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20 Oct. – 19 Nov.</a:t>
          </a:r>
        </a:p>
      </dsp:txBody>
      <dsp:txXfrm>
        <a:off x="406725" y="388143"/>
        <a:ext cx="2383337" cy="403669"/>
      </dsp:txXfrm>
    </dsp:sp>
    <dsp:sp modelId="{938EE3FD-5031-4974-855E-C3C6B1FE3046}">
      <dsp:nvSpPr>
        <dsp:cNvPr id="0" name=""/>
        <dsp:cNvSpPr/>
      </dsp:nvSpPr>
      <dsp:spPr>
        <a:xfrm>
          <a:off x="204890" y="791813"/>
          <a:ext cx="0" cy="1148905"/>
        </a:xfrm>
        <a:prstGeom prst="line">
          <a:avLst/>
        </a:prstGeom>
        <a:noFill/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9781DE-249F-458E-AFD3-80888CD77BA7}">
      <dsp:nvSpPr>
        <dsp:cNvPr id="0" name=""/>
        <dsp:cNvSpPr/>
      </dsp:nvSpPr>
      <dsp:spPr>
        <a:xfrm>
          <a:off x="167711" y="1904388"/>
          <a:ext cx="72660" cy="7266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57DFA0-F9F9-4E75-ADF5-22390851F95C}">
      <dsp:nvSpPr>
        <dsp:cNvPr id="0" name=""/>
        <dsp:cNvSpPr/>
      </dsp:nvSpPr>
      <dsp:spPr>
        <a:xfrm rot="18900000">
          <a:off x="1491849" y="3148739"/>
          <a:ext cx="285437" cy="285437"/>
        </a:xfrm>
        <a:prstGeom prst="teardrop">
          <a:avLst>
            <a:gd name="adj" fmla="val 115000"/>
          </a:avLst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rnd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1F4B72-2BDB-4FDE-A46F-6EF1BE048B94}">
      <dsp:nvSpPr>
        <dsp:cNvPr id="0" name=""/>
        <dsp:cNvSpPr/>
      </dsp:nvSpPr>
      <dsp:spPr>
        <a:xfrm>
          <a:off x="1523558" y="3180449"/>
          <a:ext cx="222018" cy="22201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D2BAEF-1987-44EC-BC12-1E517AAAF43A}">
      <dsp:nvSpPr>
        <dsp:cNvPr id="0" name=""/>
        <dsp:cNvSpPr/>
      </dsp:nvSpPr>
      <dsp:spPr>
        <a:xfrm>
          <a:off x="1836402" y="1940718"/>
          <a:ext cx="2383337" cy="1148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FINANCE COMMITTEE RECOMMENDATION</a:t>
          </a:r>
        </a:p>
      </dsp:txBody>
      <dsp:txXfrm>
        <a:off x="1836402" y="1940718"/>
        <a:ext cx="2383337" cy="1148905"/>
      </dsp:txXfrm>
    </dsp:sp>
    <dsp:sp modelId="{739C3857-BE4F-4434-925A-C627F1768E11}">
      <dsp:nvSpPr>
        <dsp:cNvPr id="0" name=""/>
        <dsp:cNvSpPr/>
      </dsp:nvSpPr>
      <dsp:spPr>
        <a:xfrm>
          <a:off x="1836402" y="3089623"/>
          <a:ext cx="2383337" cy="40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19 Nov. 2026</a:t>
          </a:r>
        </a:p>
      </dsp:txBody>
      <dsp:txXfrm>
        <a:off x="1836402" y="3089623"/>
        <a:ext cx="2383337" cy="403669"/>
      </dsp:txXfrm>
    </dsp:sp>
    <dsp:sp modelId="{4C5611D9-608D-40BB-B6AF-4C714B25366F}">
      <dsp:nvSpPr>
        <dsp:cNvPr id="0" name=""/>
        <dsp:cNvSpPr/>
      </dsp:nvSpPr>
      <dsp:spPr>
        <a:xfrm>
          <a:off x="1634568" y="1940718"/>
          <a:ext cx="0" cy="1148905"/>
        </a:xfrm>
        <a:prstGeom prst="line">
          <a:avLst/>
        </a:prstGeom>
        <a:noFill/>
        <a:ln w="12700" cap="rnd" cmpd="sng" algn="ctr">
          <a:solidFill>
            <a:schemeClr val="accent2">
              <a:hueOff val="-741071"/>
              <a:satOff val="3550"/>
              <a:lumOff val="3284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F0B10C-AC9E-45EF-8458-2BE58855BF54}">
      <dsp:nvSpPr>
        <dsp:cNvPr id="0" name=""/>
        <dsp:cNvSpPr/>
      </dsp:nvSpPr>
      <dsp:spPr>
        <a:xfrm>
          <a:off x="1597388" y="1904388"/>
          <a:ext cx="72660" cy="72660"/>
        </a:xfrm>
        <a:prstGeom prst="ellipse">
          <a:avLst/>
        </a:prstGeom>
        <a:solidFill>
          <a:schemeClr val="accent2">
            <a:hueOff val="-741071"/>
            <a:satOff val="3550"/>
            <a:lumOff val="3284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0A1E8C-0159-4BE2-81BC-60CC9AD601D0}">
      <dsp:nvSpPr>
        <dsp:cNvPr id="0" name=""/>
        <dsp:cNvSpPr/>
      </dsp:nvSpPr>
      <dsp:spPr>
        <a:xfrm rot="8100000">
          <a:off x="2921526" y="447259"/>
          <a:ext cx="285437" cy="285437"/>
        </a:xfrm>
        <a:prstGeom prst="teardrop">
          <a:avLst>
            <a:gd name="adj" fmla="val 115000"/>
          </a:avLst>
        </a:prstGeom>
        <a:solidFill>
          <a:schemeClr val="accent2">
            <a:hueOff val="3221806"/>
            <a:satOff val="-9246"/>
            <a:lumOff val="-14805"/>
            <a:alphaOff val="0"/>
          </a:schemeClr>
        </a:solidFill>
        <a:ln w="19050" cap="rnd" cmpd="sng" algn="ctr">
          <a:solidFill>
            <a:schemeClr val="accent2">
              <a:hueOff val="3221806"/>
              <a:satOff val="-9246"/>
              <a:lumOff val="-148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843898-F123-4E06-97B0-CDE0D4FAD05F}">
      <dsp:nvSpPr>
        <dsp:cNvPr id="0" name=""/>
        <dsp:cNvSpPr/>
      </dsp:nvSpPr>
      <dsp:spPr>
        <a:xfrm>
          <a:off x="2953236" y="478969"/>
          <a:ext cx="222018" cy="22201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58BD33-3A12-4EAC-8D28-65831797AC08}">
      <dsp:nvSpPr>
        <dsp:cNvPr id="0" name=""/>
        <dsp:cNvSpPr/>
      </dsp:nvSpPr>
      <dsp:spPr>
        <a:xfrm>
          <a:off x="3266080" y="791813"/>
          <a:ext cx="2383337" cy="1148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COMMITTEE OF THE WHOLE</a:t>
          </a:r>
        </a:p>
      </dsp:txBody>
      <dsp:txXfrm>
        <a:off x="3266080" y="791813"/>
        <a:ext cx="2383337" cy="1148905"/>
      </dsp:txXfrm>
    </dsp:sp>
    <dsp:sp modelId="{A48B4E24-F4F2-4490-AFD8-F009253D63A6}">
      <dsp:nvSpPr>
        <dsp:cNvPr id="0" name=""/>
        <dsp:cNvSpPr/>
      </dsp:nvSpPr>
      <dsp:spPr>
        <a:xfrm>
          <a:off x="3266080" y="388143"/>
          <a:ext cx="2383337" cy="40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 Dec. 2026</a:t>
          </a:r>
        </a:p>
      </dsp:txBody>
      <dsp:txXfrm>
        <a:off x="3266080" y="388143"/>
        <a:ext cx="2383337" cy="403669"/>
      </dsp:txXfrm>
    </dsp:sp>
    <dsp:sp modelId="{F9B05B9E-31F0-4215-8A2C-D6E13181958F}">
      <dsp:nvSpPr>
        <dsp:cNvPr id="0" name=""/>
        <dsp:cNvSpPr/>
      </dsp:nvSpPr>
      <dsp:spPr>
        <a:xfrm>
          <a:off x="3064245" y="791813"/>
          <a:ext cx="0" cy="1148905"/>
        </a:xfrm>
        <a:prstGeom prst="line">
          <a:avLst/>
        </a:prstGeom>
        <a:noFill/>
        <a:ln w="12700" cap="rnd" cmpd="sng" algn="ctr">
          <a:solidFill>
            <a:schemeClr val="accent2">
              <a:hueOff val="-1482143"/>
              <a:satOff val="7100"/>
              <a:lumOff val="6569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AE1494-1E3E-4BB5-9A36-CE512E39348C}">
      <dsp:nvSpPr>
        <dsp:cNvPr id="0" name=""/>
        <dsp:cNvSpPr/>
      </dsp:nvSpPr>
      <dsp:spPr>
        <a:xfrm>
          <a:off x="3027065" y="1904388"/>
          <a:ext cx="72660" cy="72660"/>
        </a:xfrm>
        <a:prstGeom prst="ellipse">
          <a:avLst/>
        </a:prstGeom>
        <a:solidFill>
          <a:schemeClr val="accent2">
            <a:hueOff val="-1482143"/>
            <a:satOff val="7100"/>
            <a:lumOff val="6569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4BCECD-8D29-447A-8358-F675692FCA95}">
      <dsp:nvSpPr>
        <dsp:cNvPr id="0" name=""/>
        <dsp:cNvSpPr/>
      </dsp:nvSpPr>
      <dsp:spPr>
        <a:xfrm rot="18900000">
          <a:off x="4351204" y="3148739"/>
          <a:ext cx="285437" cy="285437"/>
        </a:xfrm>
        <a:prstGeom prst="teardrop">
          <a:avLst>
            <a:gd name="adj" fmla="val 115000"/>
          </a:avLst>
        </a:prstGeom>
        <a:solidFill>
          <a:schemeClr val="accent2">
            <a:hueOff val="4832709"/>
            <a:satOff val="-13870"/>
            <a:lumOff val="-22207"/>
            <a:alphaOff val="0"/>
          </a:schemeClr>
        </a:solidFill>
        <a:ln w="19050" cap="rnd" cmpd="sng" algn="ctr">
          <a:solidFill>
            <a:schemeClr val="accent2">
              <a:hueOff val="4832709"/>
              <a:satOff val="-13870"/>
              <a:lumOff val="-2220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D10C77-AC97-4941-88E0-50B7EE6DB26F}">
      <dsp:nvSpPr>
        <dsp:cNvPr id="0" name=""/>
        <dsp:cNvSpPr/>
      </dsp:nvSpPr>
      <dsp:spPr>
        <a:xfrm>
          <a:off x="4382913" y="3180449"/>
          <a:ext cx="222018" cy="22201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1EF0BA-E14C-4E82-86D8-5780FD7A007D}">
      <dsp:nvSpPr>
        <dsp:cNvPr id="0" name=""/>
        <dsp:cNvSpPr/>
      </dsp:nvSpPr>
      <dsp:spPr>
        <a:xfrm>
          <a:off x="4695757" y="1940718"/>
          <a:ext cx="2383337" cy="1148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875" rIns="0" bIns="95250" numCol="1" spcCol="1270" anchor="b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PUBLIC HEARING AND CITY COUNCIL</a:t>
          </a:r>
        </a:p>
      </dsp:txBody>
      <dsp:txXfrm>
        <a:off x="4695757" y="1940718"/>
        <a:ext cx="2383337" cy="1148905"/>
      </dsp:txXfrm>
    </dsp:sp>
    <dsp:sp modelId="{85442D6A-BA4C-4E15-A216-58279F00561E}">
      <dsp:nvSpPr>
        <dsp:cNvPr id="0" name=""/>
        <dsp:cNvSpPr/>
      </dsp:nvSpPr>
      <dsp:spPr>
        <a:xfrm>
          <a:off x="4695757" y="3089623"/>
          <a:ext cx="2383337" cy="40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8 Dec. 2026</a:t>
          </a:r>
        </a:p>
      </dsp:txBody>
      <dsp:txXfrm>
        <a:off x="4695757" y="3089623"/>
        <a:ext cx="2383337" cy="403669"/>
      </dsp:txXfrm>
    </dsp:sp>
    <dsp:sp modelId="{46A37CF1-E356-4BBF-8147-BA94F54006DA}">
      <dsp:nvSpPr>
        <dsp:cNvPr id="0" name=""/>
        <dsp:cNvSpPr/>
      </dsp:nvSpPr>
      <dsp:spPr>
        <a:xfrm>
          <a:off x="4493922" y="1940718"/>
          <a:ext cx="0" cy="1148905"/>
        </a:xfrm>
        <a:prstGeom prst="line">
          <a:avLst/>
        </a:prstGeom>
        <a:noFill/>
        <a:ln w="12700" cap="rnd" cmpd="sng" algn="ctr">
          <a:solidFill>
            <a:schemeClr val="accent2">
              <a:hueOff val="-2223214"/>
              <a:satOff val="10650"/>
              <a:lumOff val="9853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E37578-3E01-4B1A-A628-B3D7C50C9785}">
      <dsp:nvSpPr>
        <dsp:cNvPr id="0" name=""/>
        <dsp:cNvSpPr/>
      </dsp:nvSpPr>
      <dsp:spPr>
        <a:xfrm>
          <a:off x="4456743" y="1904388"/>
          <a:ext cx="72660" cy="72660"/>
        </a:xfrm>
        <a:prstGeom prst="ellipse">
          <a:avLst/>
        </a:prstGeom>
        <a:solidFill>
          <a:schemeClr val="accent2">
            <a:hueOff val="-2223214"/>
            <a:satOff val="10650"/>
            <a:lumOff val="9853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631D76-2EB5-456E-ABEB-5E1D2F23C6C6}">
      <dsp:nvSpPr>
        <dsp:cNvPr id="0" name=""/>
        <dsp:cNvSpPr/>
      </dsp:nvSpPr>
      <dsp:spPr>
        <a:xfrm rot="8100000">
          <a:off x="5780881" y="447259"/>
          <a:ext cx="285437" cy="285437"/>
        </a:xfrm>
        <a:prstGeom prst="teardrop">
          <a:avLst>
            <a:gd name="adj" fmla="val 115000"/>
          </a:avLst>
        </a:prstGeom>
        <a:solidFill>
          <a:schemeClr val="accent2">
            <a:hueOff val="6443612"/>
            <a:satOff val="-18493"/>
            <a:lumOff val="-29609"/>
            <a:alphaOff val="0"/>
          </a:schemeClr>
        </a:solidFill>
        <a:ln w="19050" cap="rnd" cmpd="sng" algn="ctr">
          <a:solidFill>
            <a:schemeClr val="accent2">
              <a:hueOff val="6443612"/>
              <a:satOff val="-18493"/>
              <a:lumOff val="-2960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72E99-99E7-4DBE-89AA-7A9DEC2102C6}">
      <dsp:nvSpPr>
        <dsp:cNvPr id="0" name=""/>
        <dsp:cNvSpPr/>
      </dsp:nvSpPr>
      <dsp:spPr>
        <a:xfrm>
          <a:off x="5812591" y="478969"/>
          <a:ext cx="222018" cy="222018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6FE0CE-E9F3-48BE-8311-E4092DE5181E}">
      <dsp:nvSpPr>
        <dsp:cNvPr id="0" name=""/>
        <dsp:cNvSpPr/>
      </dsp:nvSpPr>
      <dsp:spPr>
        <a:xfrm>
          <a:off x="6125435" y="791813"/>
          <a:ext cx="2383337" cy="1148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5250" rIns="95250" bIns="142875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TAX LEVY CONSIDERATION</a:t>
          </a:r>
        </a:p>
      </dsp:txBody>
      <dsp:txXfrm>
        <a:off x="6125435" y="791813"/>
        <a:ext cx="2383337" cy="1148905"/>
      </dsp:txXfrm>
    </dsp:sp>
    <dsp:sp modelId="{F04054BD-8227-4109-890F-C821656304D4}">
      <dsp:nvSpPr>
        <dsp:cNvPr id="0" name=""/>
        <dsp:cNvSpPr/>
      </dsp:nvSpPr>
      <dsp:spPr>
        <a:xfrm>
          <a:off x="6125435" y="388143"/>
          <a:ext cx="2383337" cy="4036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270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/>
            <a:t>15 Dec. 2026</a:t>
          </a:r>
        </a:p>
      </dsp:txBody>
      <dsp:txXfrm>
        <a:off x="6125435" y="388143"/>
        <a:ext cx="2383337" cy="403669"/>
      </dsp:txXfrm>
    </dsp:sp>
    <dsp:sp modelId="{622B0CD4-D997-411F-9EC9-B89F4568393E}">
      <dsp:nvSpPr>
        <dsp:cNvPr id="0" name=""/>
        <dsp:cNvSpPr/>
      </dsp:nvSpPr>
      <dsp:spPr>
        <a:xfrm>
          <a:off x="5923600" y="791813"/>
          <a:ext cx="0" cy="1148905"/>
        </a:xfrm>
        <a:prstGeom prst="line">
          <a:avLst/>
        </a:prstGeom>
        <a:noFill/>
        <a:ln w="12700" cap="rnd" cmpd="sng" algn="ctr">
          <a:solidFill>
            <a:schemeClr val="accent2">
              <a:hueOff val="-2964286"/>
              <a:satOff val="14200"/>
              <a:lumOff val="13137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E1095A-3BD9-485D-BA6D-06844831CCA1}">
      <dsp:nvSpPr>
        <dsp:cNvPr id="0" name=""/>
        <dsp:cNvSpPr/>
      </dsp:nvSpPr>
      <dsp:spPr>
        <a:xfrm>
          <a:off x="5886420" y="1904388"/>
          <a:ext cx="72660" cy="72660"/>
        </a:xfrm>
        <a:prstGeom prst="ellipse">
          <a:avLst/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89C11-246D-43E7-B81E-346C33AE49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18DB6-43B5-4C6E-82BF-01820A3DD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89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356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Tx/>
              <a:buChar char="-"/>
            </a:pPr>
            <a:r>
              <a:rPr lang="en-US"/>
              <a:t> </a:t>
            </a:r>
          </a:p>
          <a:p>
            <a:r>
              <a:rPr lang="en-US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43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942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2026 as a reference Police increased 2.4 fire 16.5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563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2012 Police Pension $8.6</a:t>
            </a:r>
          </a:p>
          <a:p>
            <a:r>
              <a:rPr lang="en-US"/>
              <a:t>2012 fire $7.3</a:t>
            </a:r>
          </a:p>
          <a:p>
            <a:endParaRPr lang="en-US"/>
          </a:p>
          <a:p>
            <a:r>
              <a:rPr lang="en-US"/>
              <a:t>2026 $24.7 police</a:t>
            </a:r>
          </a:p>
          <a:p>
            <a:r>
              <a:rPr lang="en-US"/>
              <a:t>2026 $17.8 fire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72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875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2018  $113,080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2019   $106,330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2020 $117,305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2021 $117,995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2022 $136,355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2023 $159,650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2024 $205,180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2025 $318,570</a:t>
            </a:r>
          </a:p>
          <a:p>
            <a:r>
              <a:rPr lang="en-US">
                <a:latin typeface="Calibri"/>
                <a:ea typeface="Calibri"/>
                <a:cs typeface="Calibri"/>
              </a:rPr>
              <a:t>2026 $305,295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300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                  Debt              Reserves/Liab</a:t>
            </a:r>
          </a:p>
          <a:p>
            <a:r>
              <a:rPr lang="en-US"/>
              <a:t>2018   $    163.8         $  683.60 </a:t>
            </a:r>
          </a:p>
          <a:p>
            <a:r>
              <a:rPr lang="en-US"/>
              <a:t>2019   $    160.0         $     752.0 </a:t>
            </a:r>
          </a:p>
          <a:p>
            <a:r>
              <a:rPr lang="en-US"/>
              <a:t>2020   $    166.9         $     877.5 </a:t>
            </a:r>
          </a:p>
          <a:p>
            <a:r>
              <a:rPr lang="en-US"/>
              <a:t>2021   $    164.3         $  664.60 </a:t>
            </a:r>
          </a:p>
          <a:p>
            <a:r>
              <a:rPr lang="en-US"/>
              <a:t>2022   $    178.8         $  635.40 </a:t>
            </a:r>
          </a:p>
          <a:p>
            <a:r>
              <a:rPr lang="en-US"/>
              <a:t>2023   $    197.5         $    636.0 </a:t>
            </a:r>
          </a:p>
          <a:p>
            <a:r>
              <a:rPr lang="en-US"/>
              <a:t>2024   $    253.1         $  637.40</a:t>
            </a:r>
          </a:p>
          <a:p>
            <a:r>
              <a:rPr lang="en-US"/>
              <a:t>2025   $    352.1         $  612.80 </a:t>
            </a:r>
          </a:p>
          <a:p>
            <a:endParaRPr lang="en-US"/>
          </a:p>
          <a:p>
            <a:r>
              <a:rPr lang="en-US"/>
              <a:t> </a:t>
            </a:r>
          </a:p>
          <a:p>
            <a:r>
              <a:rPr lang="en-US"/>
              <a:t> </a:t>
            </a:r>
          </a:p>
          <a:p>
            <a:r>
              <a:rPr lang="en-US"/>
              <a:t> </a:t>
            </a:r>
          </a:p>
          <a:p>
            <a:r>
              <a:rPr lang="en-US"/>
              <a:t>  </a:t>
            </a:r>
          </a:p>
          <a:p>
            <a:r>
              <a:rPr lang="en-US"/>
              <a:t>    </a:t>
            </a:r>
            <a:endParaRPr lang="en-US">
              <a:latin typeface="Aptos" panose="02110004020202020204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68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Property Taxes</a:t>
            </a:r>
            <a:r>
              <a:rPr lang="en-US">
                <a:effectLst/>
              </a:rPr>
              <a:t>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	$95,154,400 </a:t>
            </a:r>
            <a:endParaRPr lang="en-US">
              <a:effectLst/>
            </a:endParaRP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 Sales Tax</a:t>
            </a:r>
            <a:r>
              <a:rPr lang="en-US">
                <a:effectLst/>
              </a:rPr>
              <a:t>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	$46,331,000 </a:t>
            </a:r>
            <a:endParaRPr lang="en-US">
              <a:effectLst/>
            </a:endParaRP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Home Rule Sales Tax</a:t>
            </a:r>
            <a:r>
              <a:rPr lang="en-US">
                <a:effectLst/>
              </a:rPr>
              <a:t>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	$21,883,000 </a:t>
            </a:r>
            <a:endParaRPr lang="en-US">
              <a:effectLst/>
            </a:endParaRP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Food, Beverage, and Liquor Taxes</a:t>
            </a:r>
            <a:r>
              <a:rPr lang="en-US">
                <a:effectLst/>
              </a:rPr>
              <a:t>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$9,586,000 </a:t>
            </a:r>
            <a:endParaRPr lang="en-US">
              <a:effectLst/>
            </a:endParaRP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Utility Taxes</a:t>
            </a:r>
            <a:r>
              <a:rPr lang="en-US">
                <a:effectLst/>
              </a:rPr>
              <a:t>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	$14,868,000 </a:t>
            </a:r>
            <a:endParaRPr lang="en-US">
              <a:effectLst/>
            </a:endParaRP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Income Taxes</a:t>
            </a:r>
            <a:r>
              <a:rPr lang="en-US">
                <a:effectLst/>
              </a:rPr>
              <a:t>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	$32,905,000 </a:t>
            </a:r>
            <a:endParaRPr lang="en-US">
              <a:effectLst/>
            </a:endParaRP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 Personal Property Replacement Taxes</a:t>
            </a:r>
            <a:r>
              <a:rPr lang="en-US">
                <a:effectLst/>
              </a:rPr>
              <a:t>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$6,695,000 </a:t>
            </a:r>
            <a:endParaRPr lang="en-US">
              <a:effectLst/>
            </a:endParaRP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Building Permits</a:t>
            </a:r>
            <a:r>
              <a:rPr lang="en-US">
                <a:effectLst/>
              </a:rPr>
              <a:t>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 	$5,306,100 </a:t>
            </a:r>
            <a:endParaRPr lang="en-US">
              <a:effectLst/>
            </a:endParaRP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Fire Services Revenue</a:t>
            </a:r>
            <a:r>
              <a:rPr lang="en-US">
                <a:effectLst/>
              </a:rPr>
              <a:t>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	$11,873,201 </a:t>
            </a:r>
            <a:endParaRPr lang="en-US">
              <a:effectLst/>
            </a:endParaRP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Other</a:t>
            </a:r>
            <a:r>
              <a:rPr lang="en-US">
                <a:effectLst/>
              </a:rPr>
              <a:t> </a:t>
            </a:r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   		$20,202,515 </a:t>
            </a:r>
            <a:endParaRPr lang="en-US">
              <a:effectLst/>
            </a:endParaRPr>
          </a:p>
          <a:p>
            <a:r>
              <a:rPr lang="en-US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 		$264,804,216 </a:t>
            </a:r>
            <a:endParaRPr lang="en-US">
              <a:effectLst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43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47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33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421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417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958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976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   Inflation  </a:t>
            </a:r>
          </a:p>
          <a:p>
            <a:r>
              <a:rPr lang="en-US"/>
              <a:t>2018  2.4%  </a:t>
            </a:r>
          </a:p>
          <a:p>
            <a:r>
              <a:rPr lang="en-US"/>
              <a:t>2019  1.8%  </a:t>
            </a:r>
          </a:p>
          <a:p>
            <a:r>
              <a:rPr lang="en-US"/>
              <a:t>2020  1.2%  </a:t>
            </a:r>
          </a:p>
          <a:p>
            <a:r>
              <a:rPr lang="en-US"/>
              <a:t>2021  4.7%  </a:t>
            </a:r>
          </a:p>
          <a:p>
            <a:r>
              <a:rPr lang="en-US"/>
              <a:t>2022  8.0%  </a:t>
            </a:r>
          </a:p>
          <a:p>
            <a:r>
              <a:rPr lang="en-US"/>
              <a:t>2023  4.1%  </a:t>
            </a:r>
          </a:p>
          <a:p>
            <a:r>
              <a:rPr lang="en-US"/>
              <a:t>2024  2.9%  </a:t>
            </a:r>
          </a:p>
          <a:p>
            <a:r>
              <a:rPr lang="en-US"/>
              <a:t>2025  3%  </a:t>
            </a:r>
          </a:p>
          <a:p>
            <a:r>
              <a:rPr lang="en-US"/>
              <a:t>2026*  3.4%  </a:t>
            </a:r>
          </a:p>
          <a:p>
            <a:r>
              <a:rPr lang="en-US"/>
              <a:t>2027*  2.6%  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78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457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646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9787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318DB6-43B5-4C6E-82BF-01820A3DD9E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18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179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1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57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0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742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422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81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873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2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88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8498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83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1739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2202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850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645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1C6B4-9581-4DD4-95C0-DDB17777B6E4}" type="datetimeFigureOut">
              <a:rPr lang="en-US" smtClean="0"/>
              <a:t>10/25/26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0F80556-1ED3-4554-82C6-83AFF0248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8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D00CF-D44F-03E2-281B-02CF6169E1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/>
              <a:t>2027 </a:t>
            </a:r>
            <a:br>
              <a:rPr lang="en-US"/>
            </a:br>
            <a:r>
              <a:rPr lang="en-US"/>
              <a:t>CITY OF AURORA PROPOSED BUDGET</a:t>
            </a:r>
          </a:p>
        </p:txBody>
      </p:sp>
    </p:spTree>
    <p:extLst>
      <p:ext uri="{BB962C8B-B14F-4D97-AF65-F5344CB8AC3E}">
        <p14:creationId xmlns:p14="http://schemas.microsoft.com/office/powerpoint/2010/main" val="1936301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574A9-D541-15C5-8023-4E2466090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5E01D-A97C-9ABD-C88B-08B8EAA83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/>
              <a:t>REVIEW OF THE PROPOSED 2027 DRAFT BUDGET </a:t>
            </a:r>
          </a:p>
          <a:p>
            <a:pPr lvl="1"/>
            <a:r>
              <a:rPr lang="en-US" sz="2000"/>
              <a:t>BUDGET HIGHLIGHTS</a:t>
            </a:r>
          </a:p>
          <a:p>
            <a:pPr lvl="1"/>
            <a:r>
              <a:rPr lang="en-US" sz="2000"/>
              <a:t>GENERAL FUND</a:t>
            </a:r>
          </a:p>
          <a:p>
            <a:pPr lvl="1"/>
            <a:endParaRPr lang="en-US" sz="2000"/>
          </a:p>
          <a:p>
            <a:r>
              <a:rPr lang="en-US" sz="2000"/>
              <a:t>FINAL STEPS IN THE PROCESS</a:t>
            </a:r>
          </a:p>
        </p:txBody>
      </p:sp>
    </p:spTree>
    <p:extLst>
      <p:ext uri="{BB962C8B-B14F-4D97-AF65-F5344CB8AC3E}">
        <p14:creationId xmlns:p14="http://schemas.microsoft.com/office/powerpoint/2010/main" val="148721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80F80-2D79-7124-71D4-7C88A3936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2027 BUDGET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5795E-5058-2AFD-C0BF-78422C853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2311823"/>
          </a:xfrm>
        </p:spPr>
        <p:txBody>
          <a:bodyPr>
            <a:noAutofit/>
          </a:bodyPr>
          <a:lstStyle/>
          <a:p>
            <a:r>
              <a:rPr lang="en-US" sz="2800"/>
              <a:t>$577.3M IN REVENUE (BEFORE CARRYOVERS)</a:t>
            </a:r>
          </a:p>
          <a:p>
            <a:r>
              <a:rPr lang="en-US" sz="2800"/>
              <a:t>$603.7M IN EXPENDITURES (BEFORE CARRYOVERS)</a:t>
            </a:r>
          </a:p>
          <a:p>
            <a:r>
              <a:rPr lang="en-US" sz="2800"/>
              <a:t>$26.4M BUDGETED REVENUES AND FINANCING SOURCES FROM 2026 AND PRIOR</a:t>
            </a:r>
          </a:p>
          <a:p>
            <a:pPr lvl="1"/>
            <a:r>
              <a:rPr lang="en-US" sz="2600"/>
              <a:t>TIMING DIFFERENCES IN EXPENSES</a:t>
            </a:r>
          </a:p>
          <a:p>
            <a:pPr lvl="2"/>
            <a:r>
              <a:rPr lang="en-US" sz="2400"/>
              <a:t>DEBT PROCEEDS</a:t>
            </a:r>
          </a:p>
        </p:txBody>
      </p:sp>
    </p:spTree>
    <p:extLst>
      <p:ext uri="{BB962C8B-B14F-4D97-AF65-F5344CB8AC3E}">
        <p14:creationId xmlns:p14="http://schemas.microsoft.com/office/powerpoint/2010/main" val="2754848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4B535-8523-9C5F-4D66-0BE11FC0A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2027 BUDGET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531EF-0F8E-E0D3-ADA8-1D84509E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251099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800"/>
              <a:t>LEVY INCREASING TO OFFSET PUBLIC SAFETY PENSION COSTS</a:t>
            </a:r>
          </a:p>
          <a:p>
            <a:pPr lvl="1"/>
            <a:r>
              <a:rPr lang="en-US" sz="2800"/>
              <a:t>PUBLIC SAFETY PENSION LEVIES ARE STATUTORILY REQUIRED MINIMUM AMOUNT</a:t>
            </a:r>
          </a:p>
          <a:p>
            <a:pPr lvl="2"/>
            <a:r>
              <a:rPr lang="en-US" sz="2800"/>
              <a:t>POLICE = 7.59% ($1,745,808 INCREASE)</a:t>
            </a:r>
          </a:p>
          <a:p>
            <a:pPr lvl="2"/>
            <a:r>
              <a:rPr lang="en-US" sz="2800"/>
              <a:t>FIRE= 7.94% ($1,307,151 INCREASE)</a:t>
            </a:r>
          </a:p>
          <a:p>
            <a:pPr lvl="2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236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A37F524C-B701-4B71-8B7E-DB63E8ED3F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215449"/>
              </p:ext>
            </p:extLst>
          </p:nvPr>
        </p:nvGraphicFramePr>
        <p:xfrm>
          <a:off x="310551" y="534838"/>
          <a:ext cx="11283351" cy="6072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3258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71E923-1B45-1C32-EBE7-57919BC82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6" y="164121"/>
            <a:ext cx="11549546" cy="35452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AAD476-EE26-62AA-8907-D7015009AD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4341" y="3884160"/>
            <a:ext cx="5420481" cy="27435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9D032B-C138-D55E-32E1-FB3FA25423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02" y="3884160"/>
            <a:ext cx="5420481" cy="267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17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07ABF-8D65-7E7D-C7CE-842C4C59F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CITY GENERAL OBLIGATION (GO) BONDS</a:t>
            </a:r>
          </a:p>
        </p:txBody>
      </p:sp>
      <p:pic>
        <p:nvPicPr>
          <p:cNvPr id="10" name="Content Placeholder 9" descr="Chart, line chart&#10;&#10;AI-generated content may be incorrect.">
            <a:extLst>
              <a:ext uri="{FF2B5EF4-FFF2-40B4-BE49-F238E27FC236}">
                <a16:creationId xmlns:a16="http://schemas.microsoft.com/office/drawing/2014/main" id="{40F71D24-D055-72E6-5E72-C871F1A503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72360" y="1460041"/>
            <a:ext cx="8806616" cy="458132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45F4AD-3259-CDD8-FC46-86E84B982B3F}"/>
              </a:ext>
            </a:extLst>
          </p:cNvPr>
          <p:cNvSpPr txBox="1"/>
          <p:nvPr/>
        </p:nvSpPr>
        <p:spPr>
          <a:xfrm>
            <a:off x="811160" y="6354097"/>
            <a:ext cx="1954161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000"/>
              <a:t>IN MILLIONS</a:t>
            </a:r>
          </a:p>
        </p:txBody>
      </p:sp>
    </p:spTree>
    <p:extLst>
      <p:ext uri="{BB962C8B-B14F-4D97-AF65-F5344CB8AC3E}">
        <p14:creationId xmlns:p14="http://schemas.microsoft.com/office/powerpoint/2010/main" val="27498645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65AF4-3725-EF65-E3FD-1747A18E5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CITY LONG-TERM DEBT OUTSTANDING</a:t>
            </a:r>
          </a:p>
        </p:txBody>
      </p:sp>
      <p:pic>
        <p:nvPicPr>
          <p:cNvPr id="4" name="Content Placeholder 3" descr="Chart, bar chart&#10;&#10;AI-generated content may be incorrect.">
            <a:extLst>
              <a:ext uri="{FF2B5EF4-FFF2-40B4-BE49-F238E27FC236}">
                <a16:creationId xmlns:a16="http://schemas.microsoft.com/office/drawing/2014/main" id="{2813412C-6BAB-4009-D9D9-DBBF16F2E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8156" y="1570654"/>
            <a:ext cx="8705635" cy="44707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701A49-0E3E-DC0C-7B71-0BAA3B42C180}"/>
              </a:ext>
            </a:extLst>
          </p:cNvPr>
          <p:cNvSpPr txBox="1"/>
          <p:nvPr/>
        </p:nvSpPr>
        <p:spPr>
          <a:xfrm>
            <a:off x="774290" y="6341806"/>
            <a:ext cx="1917290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/>
              <a:t>(in millions)</a:t>
            </a:r>
          </a:p>
        </p:txBody>
      </p:sp>
    </p:spTree>
    <p:extLst>
      <p:ext uri="{BB962C8B-B14F-4D97-AF65-F5344CB8AC3E}">
        <p14:creationId xmlns:p14="http://schemas.microsoft.com/office/powerpoint/2010/main" val="98361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FF5ED-8EE6-D6DC-BCE8-266DC97B8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4300"/>
            <a:ext cx="12192000" cy="1816100"/>
          </a:xfrm>
        </p:spPr>
        <p:txBody>
          <a:bodyPr/>
          <a:lstStyle/>
          <a:p>
            <a:pPr algn="ctr"/>
            <a:r>
              <a:rPr lang="en-US"/>
              <a:t>GENERAL FUND REVENUES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433C4E-2C05-33F3-4F14-A5FA2C1A65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6025" y="1930400"/>
            <a:ext cx="4759154" cy="48133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92% OF GENERAL FUND REVENUES COME FROM 9 MAIN SOURCES</a:t>
            </a:r>
          </a:p>
          <a:p>
            <a:pPr lvl="1"/>
            <a:r>
              <a:rPr lang="en-US"/>
              <a:t>PROPERTY TAXES</a:t>
            </a:r>
          </a:p>
          <a:p>
            <a:pPr lvl="1"/>
            <a:r>
              <a:rPr lang="en-US"/>
              <a:t>STATE SALES TAX</a:t>
            </a:r>
          </a:p>
          <a:p>
            <a:pPr lvl="1"/>
            <a:r>
              <a:rPr lang="en-US"/>
              <a:t>HOME RULE SALES TAX</a:t>
            </a:r>
          </a:p>
          <a:p>
            <a:pPr lvl="1"/>
            <a:r>
              <a:rPr lang="en-US"/>
              <a:t>FOOD, BEVERAGE, &amp; LIQUOR TAXES</a:t>
            </a:r>
          </a:p>
          <a:p>
            <a:pPr lvl="1"/>
            <a:r>
              <a:rPr lang="en-US"/>
              <a:t>UTILITY TAXES</a:t>
            </a:r>
          </a:p>
          <a:p>
            <a:pPr lvl="1"/>
            <a:r>
              <a:rPr lang="en-US"/>
              <a:t>INCOME TAXES</a:t>
            </a:r>
          </a:p>
          <a:p>
            <a:pPr lvl="1"/>
            <a:r>
              <a:rPr lang="en-US"/>
              <a:t>PERSONAL PROPERTY REPLACEMENT TAXES</a:t>
            </a:r>
          </a:p>
          <a:p>
            <a:pPr lvl="1"/>
            <a:r>
              <a:rPr lang="en-US"/>
              <a:t>BUILDING PERMITS</a:t>
            </a:r>
          </a:p>
          <a:p>
            <a:pPr lvl="1"/>
            <a:r>
              <a:rPr lang="en-US"/>
              <a:t>FIRE SERVICES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8B6FDEA-7CE0-4538-B6A1-8087D3B6495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92258839"/>
              </p:ext>
            </p:extLst>
          </p:nvPr>
        </p:nvGraphicFramePr>
        <p:xfrm>
          <a:off x="0" y="1228726"/>
          <a:ext cx="6435306" cy="5629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42204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6C0B-E20A-4484-2BED-8AB2196A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32229"/>
            <a:ext cx="8596668" cy="899885"/>
          </a:xfrm>
        </p:spPr>
        <p:txBody>
          <a:bodyPr/>
          <a:lstStyle/>
          <a:p>
            <a:r>
              <a:rPr lang="en-US"/>
              <a:t>2027 PRIORITIES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9B11F9-6393-8500-9B7E-E06369658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1262743"/>
            <a:ext cx="9625754" cy="477861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CONTINUING THE WORK OF FINANCIAL STABILITY</a:t>
            </a:r>
          </a:p>
          <a:p>
            <a:r>
              <a:rPr lang="en-US" sz="2400"/>
              <a:t>PROTECTING AND STRENGTHENING OUR WATER SYSTEM</a:t>
            </a:r>
          </a:p>
          <a:p>
            <a:pPr lvl="1"/>
            <a:r>
              <a:rPr lang="en-US" sz="2400"/>
              <a:t>REPLACING LEAD SERVICE LINES</a:t>
            </a:r>
          </a:p>
          <a:p>
            <a:r>
              <a:rPr lang="en-US" sz="2400"/>
              <a:t>CATCHING UP ON INFRASTRUCTURE</a:t>
            </a:r>
          </a:p>
          <a:p>
            <a:pPr lvl="1"/>
            <a:r>
              <a:rPr lang="en-US" sz="2400"/>
              <a:t>NEIGHBORHOOD STREET IMPROVEMENTS</a:t>
            </a:r>
          </a:p>
          <a:p>
            <a:pPr lvl="1"/>
            <a:r>
              <a:rPr lang="en-US" sz="2400"/>
              <a:t>ORCHARD SOUND WALL</a:t>
            </a:r>
          </a:p>
          <a:p>
            <a:r>
              <a:rPr lang="en-US" sz="2400"/>
              <a:t>PRESERVING PUBLIC SAFETY</a:t>
            </a:r>
          </a:p>
          <a:p>
            <a:r>
              <a:rPr lang="en-US" sz="2400"/>
              <a:t>BUILDING A STRONGER AND MORE SUSTAINABLE LOCAL ECONOMY</a:t>
            </a:r>
          </a:p>
          <a:p>
            <a:pPr marL="457200" lvl="1" indent="0">
              <a:buNone/>
            </a:pPr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3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8F60-E912-FD91-BCD5-E3F2FE490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337" y="244444"/>
            <a:ext cx="10248522" cy="1685956"/>
          </a:xfrm>
        </p:spPr>
        <p:txBody>
          <a:bodyPr/>
          <a:lstStyle/>
          <a:p>
            <a:r>
              <a:rPr lang="en-US"/>
              <a:t>PAST CONTRIBUTING FACTORS-BALANCING THE GENERAL FUND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7D596-E2E0-4A44-4C57-2E468A9E5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6251"/>
            <a:ext cx="8596668" cy="447511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IN THE PAST FEW YEARS, THE MAYOR’S OFFICE MOVED FUNDS AROUND TO MEET THE DEFICIT IN THE GENERAL FUND</a:t>
            </a:r>
          </a:p>
          <a:p>
            <a:pPr lvl="1"/>
            <a:r>
              <a:rPr lang="en-US"/>
              <a:t>2023 $7,320,000</a:t>
            </a:r>
          </a:p>
          <a:p>
            <a:pPr lvl="1"/>
            <a:r>
              <a:rPr lang="en-US"/>
              <a:t>2024 $8,280,000</a:t>
            </a:r>
          </a:p>
          <a:p>
            <a:pPr lvl="1"/>
            <a:r>
              <a:rPr lang="en-US"/>
              <a:t>2025 $20,374,000</a:t>
            </a:r>
          </a:p>
          <a:p>
            <a:r>
              <a:rPr lang="en-US"/>
              <a:t>FUNDS THAT WERE FUNDED AT A LOWER LEVEL OR NOT AT ALL</a:t>
            </a:r>
          </a:p>
          <a:p>
            <a:pPr lvl="1"/>
            <a:r>
              <a:rPr lang="en-US"/>
              <a:t>HOME RULE SALES TAX ALLOCATION FROM CIP</a:t>
            </a:r>
          </a:p>
          <a:p>
            <a:pPr lvl="1"/>
            <a:r>
              <a:rPr lang="en-US"/>
              <a:t>CONTRIBUTION TO EMPLOYEE COMPENSATED BENEFITS FUND</a:t>
            </a:r>
          </a:p>
          <a:p>
            <a:pPr lvl="1"/>
            <a:r>
              <a:rPr lang="en-US"/>
              <a:t>CONTRIBUTION TO EMPLOYEE HEALTH INSURANCE FUND</a:t>
            </a:r>
          </a:p>
          <a:p>
            <a:pPr lvl="1"/>
            <a:r>
              <a:rPr lang="en-US"/>
              <a:t>CONTRIBUTION TO RETIREE HEALTH INSURANCE FUND</a:t>
            </a:r>
          </a:p>
          <a:p>
            <a:pPr lvl="1"/>
            <a:r>
              <a:rPr lang="en-US"/>
              <a:t>CONTRIBUTION TO PROPERTY AND CASUALTY FUND</a:t>
            </a:r>
          </a:p>
          <a:p>
            <a:pPr lvl="1"/>
            <a:r>
              <a:rPr lang="en-US"/>
              <a:t>CAPITAL IMPROVEMENT FUND</a:t>
            </a:r>
          </a:p>
          <a:p>
            <a:pPr marL="457200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931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5BE71-9097-D5AB-5772-2F375EF7A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WAS DONE FOR THE 2026 DEFICIT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32E62-3E03-44C4-29F3-9198D4448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1740"/>
            <a:ext cx="8596668" cy="432962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ELIMINATION OF COMMUNITY AFFAIRS DEPARTMENT</a:t>
            </a:r>
          </a:p>
          <a:p>
            <a:r>
              <a:rPr lang="en-US" sz="2400"/>
              <a:t>REDUCTION IN SOFTWARE USE</a:t>
            </a:r>
          </a:p>
          <a:p>
            <a:r>
              <a:rPr lang="en-US" sz="2400"/>
              <a:t>139 STAFF REDUCTION </a:t>
            </a:r>
          </a:p>
          <a:p>
            <a:pPr lvl="1"/>
            <a:r>
              <a:rPr lang="en-US" sz="2400"/>
              <a:t>SOME THROUGH ATTRITION </a:t>
            </a:r>
          </a:p>
          <a:p>
            <a:r>
              <a:rPr lang="en-US" sz="2400"/>
              <a:t>PUBLIC FACILITIES MOVED TO PUBLIC WORKS</a:t>
            </a:r>
          </a:p>
          <a:p>
            <a:r>
              <a:rPr lang="en-US" sz="2400"/>
              <a:t>CLERK &amp; SUSTAINABILITY MOVED TO EXECUTIVE</a:t>
            </a:r>
          </a:p>
          <a:p>
            <a:r>
              <a:rPr lang="en-US" sz="2400"/>
              <a:t>WORKED TO REPLENISH INTERNAL SERVICE FUND RESERVES</a:t>
            </a:r>
          </a:p>
        </p:txBody>
      </p:sp>
    </p:spTree>
    <p:extLst>
      <p:ext uri="{BB962C8B-B14F-4D97-AF65-F5344CB8AC3E}">
        <p14:creationId xmlns:p14="http://schemas.microsoft.com/office/powerpoint/2010/main" val="1392887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8CDC6-073D-02B7-AB18-428EB5981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5795"/>
          </a:xfrm>
        </p:spPr>
        <p:txBody>
          <a:bodyPr/>
          <a:lstStyle/>
          <a:p>
            <a:r>
              <a:rPr lang="en-US"/>
              <a:t>2027 BUDGET HIGHLIGHTS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3B8AB-7580-28BD-D25D-D8342040DD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1089"/>
            <a:ext cx="9604350" cy="4510274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2">
              <a:buNone/>
            </a:pPr>
            <a:r>
              <a:rPr lang="en-US" sz="2400"/>
              <a:t>GENERAL FUND</a:t>
            </a:r>
            <a:r>
              <a:rPr lang="en-US" sz="1800"/>
              <a:t>                </a:t>
            </a:r>
            <a:endParaRPr lang="en-US"/>
          </a:p>
          <a:p>
            <a:pPr lvl="2">
              <a:buNone/>
            </a:pPr>
            <a:r>
              <a:rPr lang="en-US" sz="1800"/>
              <a:t>                                                          </a:t>
            </a:r>
            <a:r>
              <a:rPr lang="en-US" sz="1800" u="sng"/>
              <a:t>2027</a:t>
            </a:r>
            <a:r>
              <a:rPr lang="en-US" sz="1800"/>
              <a:t>  </a:t>
            </a:r>
            <a:endParaRPr lang="en-US"/>
          </a:p>
          <a:p>
            <a:pPr lvl="2">
              <a:buNone/>
            </a:pPr>
            <a:r>
              <a:rPr lang="en-US" sz="1800"/>
              <a:t>REVENUES                                      $264,804,216</a:t>
            </a:r>
            <a:endParaRPr lang="en-US"/>
          </a:p>
          <a:p>
            <a:pPr lvl="2">
              <a:buNone/>
            </a:pPr>
            <a:r>
              <a:rPr lang="en-US" sz="1800"/>
              <a:t>   ADD/(SUBTRACT): LATE CHANGES  </a:t>
            </a:r>
            <a:r>
              <a:rPr lang="en-US" sz="1800" u="sng"/>
              <a:t>____________</a:t>
            </a:r>
            <a:r>
              <a:rPr lang="en-US" sz="1800"/>
              <a:t>  </a:t>
            </a:r>
            <a:endParaRPr lang="en-US"/>
          </a:p>
          <a:p>
            <a:pPr lvl="2">
              <a:buNone/>
            </a:pPr>
            <a:r>
              <a:rPr lang="en-US" sz="1800"/>
              <a:t>TOTAL REVENUES                             $264,804,216  </a:t>
            </a:r>
            <a:endParaRPr lang="en-US"/>
          </a:p>
          <a:p>
            <a:pPr lvl="2">
              <a:buNone/>
            </a:pPr>
            <a:r>
              <a:rPr lang="en-US" sz="1800"/>
              <a:t>   </a:t>
            </a:r>
            <a:endParaRPr lang="en-US"/>
          </a:p>
          <a:p>
            <a:pPr lvl="2">
              <a:buNone/>
            </a:pPr>
            <a:r>
              <a:rPr lang="en-US" sz="1800"/>
              <a:t>EXPENDITURES                                 $269,148,108</a:t>
            </a:r>
            <a:endParaRPr lang="en-US"/>
          </a:p>
          <a:p>
            <a:pPr lvl="2">
              <a:buNone/>
            </a:pPr>
            <a:r>
              <a:rPr lang="en-US" sz="1800"/>
              <a:t>  ADD/(SUBTRACT): LATE CHANGES  </a:t>
            </a:r>
            <a:r>
              <a:rPr lang="en-US" sz="1800" u="sng"/>
              <a:t>____________</a:t>
            </a:r>
            <a:endParaRPr lang="en-US"/>
          </a:p>
          <a:p>
            <a:pPr lvl="2">
              <a:buNone/>
            </a:pPr>
            <a:r>
              <a:rPr lang="en-US" sz="1800"/>
              <a:t>TOTAL EXPENDITURES                       $269,148,108  </a:t>
            </a:r>
            <a:endParaRPr lang="en-US"/>
          </a:p>
          <a:p>
            <a:pPr lvl="2">
              <a:buNone/>
            </a:pPr>
            <a:r>
              <a:rPr lang="en-US" sz="1800"/>
              <a:t>  </a:t>
            </a:r>
            <a:endParaRPr lang="en-US"/>
          </a:p>
          <a:p>
            <a:pPr lvl="2">
              <a:buNone/>
            </a:pPr>
            <a:r>
              <a:rPr lang="en-US" sz="1800"/>
              <a:t>SURPLUS/(DEFICIT)                           ($ 4,343,892)  </a:t>
            </a:r>
            <a:endParaRPr lang="en-US"/>
          </a:p>
          <a:p>
            <a:pPr marL="914400" lvl="2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9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3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2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4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5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6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7" name="Isosceles Triangle 66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8" name="Isosceles Triangle 67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70" name="Rectangle 69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Content Placeholder 8" descr="Table&#10;&#10;AI-generated content may be incorrect.">
            <a:extLst>
              <a:ext uri="{FF2B5EF4-FFF2-40B4-BE49-F238E27FC236}">
                <a16:creationId xmlns:a16="http://schemas.microsoft.com/office/drawing/2014/main" id="{BE5C2D9E-54B0-3FED-4406-64DBB4229D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9328" y="478326"/>
            <a:ext cx="11235220" cy="5912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132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C3CD6-E092-9E9C-33C0-8BC20C55D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HOME RULE SALES TAX ALLOCATION</a:t>
            </a:r>
          </a:p>
        </p:txBody>
      </p:sp>
      <p:pic>
        <p:nvPicPr>
          <p:cNvPr id="4" name="Content Placeholder 3" descr="Table&#10;&#10;AI-generated content may be incorrect.">
            <a:extLst>
              <a:ext uri="{FF2B5EF4-FFF2-40B4-BE49-F238E27FC236}">
                <a16:creationId xmlns:a16="http://schemas.microsoft.com/office/drawing/2014/main" id="{B1830112-693B-A8E7-332D-4203F2078F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9888" y="1267621"/>
            <a:ext cx="10512683" cy="507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30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594F-7408-6889-AF61-F340FDFC6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2027 FUNDING OF CAPITAL AND INTERNAL SERVICE FUNDS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C0FFBB-CAFA-968E-1D46-08C2FAC517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373045" cy="388077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/>
              <a:t>FUNDING CAPITAL – HOME RULE SALES TAX $11.1M</a:t>
            </a:r>
          </a:p>
          <a:p>
            <a:r>
              <a:rPr lang="en-US" sz="2800"/>
              <a:t>FUNDING EMPLOYEE COMPENSATION FUND $3.8M</a:t>
            </a:r>
          </a:p>
          <a:p>
            <a:r>
              <a:rPr lang="en-US" sz="2800"/>
              <a:t>FUNDING EMPLOYEE HEALTH INSURANCE FUND $21.1M</a:t>
            </a:r>
          </a:p>
          <a:p>
            <a:r>
              <a:rPr lang="en-US" sz="2800"/>
              <a:t>FUNDING WORKER COMPENSATION PORTION $3.9M</a:t>
            </a:r>
          </a:p>
          <a:p>
            <a:r>
              <a:rPr lang="en-US" sz="2800"/>
              <a:t>FUNDING PROPERTY &amp; CASUALTY PORTION $8.4M</a:t>
            </a:r>
          </a:p>
          <a:p>
            <a:r>
              <a:rPr lang="en-US" sz="2800"/>
              <a:t>FUNDING RETIREE HEALTH INSURANCE FUND $2.5</a:t>
            </a:r>
          </a:p>
        </p:txBody>
      </p:sp>
    </p:spTree>
    <p:extLst>
      <p:ext uri="{BB962C8B-B14F-4D97-AF65-F5344CB8AC3E}">
        <p14:creationId xmlns:p14="http://schemas.microsoft.com/office/powerpoint/2010/main" val="2428973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2C458-F2D2-B949-A555-296C10A8B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imeline&#10;&#10;AI-generated content may be incorrect.">
            <a:extLst>
              <a:ext uri="{FF2B5EF4-FFF2-40B4-BE49-F238E27FC236}">
                <a16:creationId xmlns:a16="http://schemas.microsoft.com/office/drawing/2014/main" id="{5036FA05-1302-35DE-74E9-3D0879BC5B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7" y="-2507"/>
            <a:ext cx="12074368" cy="685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379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2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2" name="Isosceles Triangle 41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3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4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5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70DC82E1-3173-16C0-88DB-2043CEF42C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7303582"/>
              </p:ext>
            </p:extLst>
          </p:nvPr>
        </p:nvGraphicFramePr>
        <p:xfrm>
          <a:off x="445698" y="316301"/>
          <a:ext cx="11047782" cy="5961442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853908">
                  <a:extLst>
                    <a:ext uri="{9D8B030D-6E8A-4147-A177-3AD203B41FA5}">
                      <a16:colId xmlns:a16="http://schemas.microsoft.com/office/drawing/2014/main" val="1259735024"/>
                    </a:ext>
                  </a:extLst>
                </a:gridCol>
                <a:gridCol w="951371">
                  <a:extLst>
                    <a:ext uri="{9D8B030D-6E8A-4147-A177-3AD203B41FA5}">
                      <a16:colId xmlns:a16="http://schemas.microsoft.com/office/drawing/2014/main" val="4099649661"/>
                    </a:ext>
                  </a:extLst>
                </a:gridCol>
                <a:gridCol w="951371">
                  <a:extLst>
                    <a:ext uri="{9D8B030D-6E8A-4147-A177-3AD203B41FA5}">
                      <a16:colId xmlns:a16="http://schemas.microsoft.com/office/drawing/2014/main" val="2327873608"/>
                    </a:ext>
                  </a:extLst>
                </a:gridCol>
                <a:gridCol w="951371">
                  <a:extLst>
                    <a:ext uri="{9D8B030D-6E8A-4147-A177-3AD203B41FA5}">
                      <a16:colId xmlns:a16="http://schemas.microsoft.com/office/drawing/2014/main" val="4011585576"/>
                    </a:ext>
                  </a:extLst>
                </a:gridCol>
                <a:gridCol w="951371">
                  <a:extLst>
                    <a:ext uri="{9D8B030D-6E8A-4147-A177-3AD203B41FA5}">
                      <a16:colId xmlns:a16="http://schemas.microsoft.com/office/drawing/2014/main" val="1857078391"/>
                    </a:ext>
                  </a:extLst>
                </a:gridCol>
                <a:gridCol w="1959795">
                  <a:extLst>
                    <a:ext uri="{9D8B030D-6E8A-4147-A177-3AD203B41FA5}">
                      <a16:colId xmlns:a16="http://schemas.microsoft.com/office/drawing/2014/main" val="1996409952"/>
                    </a:ext>
                  </a:extLst>
                </a:gridCol>
                <a:gridCol w="2096721">
                  <a:extLst>
                    <a:ext uri="{9D8B030D-6E8A-4147-A177-3AD203B41FA5}">
                      <a16:colId xmlns:a16="http://schemas.microsoft.com/office/drawing/2014/main" val="1279695922"/>
                    </a:ext>
                  </a:extLst>
                </a:gridCol>
                <a:gridCol w="1331874">
                  <a:extLst>
                    <a:ext uri="{9D8B030D-6E8A-4147-A177-3AD203B41FA5}">
                      <a16:colId xmlns:a16="http://schemas.microsoft.com/office/drawing/2014/main" val="1895650737"/>
                    </a:ext>
                  </a:extLst>
                </a:gridCol>
              </a:tblGrid>
              <a:tr h="525014"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1" u="sng" strike="noStrike" cap="none" spc="0">
                          <a:solidFill>
                            <a:schemeClr val="bg1"/>
                          </a:solidFill>
                          <a:effectLst/>
                        </a:rPr>
                        <a:t>GENERAL FUND EXPENSES BY DEPARTMENT:</a:t>
                      </a:r>
                      <a:endParaRPr lang="en-US" sz="1300" b="1" i="1" u="sng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82735" marB="8273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300" b="1" u="sng" strike="noStrike" cap="none" spc="0">
                          <a:solidFill>
                            <a:schemeClr val="bg1"/>
                          </a:solidFill>
                          <a:effectLst/>
                        </a:rPr>
                        <a:t>2027</a:t>
                      </a:r>
                      <a:endParaRPr lang="en-US" sz="1300" b="1" i="1" u="sng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82735" marB="8273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300" b="1" u="sng" strike="noStrike" cap="none" spc="0">
                          <a:solidFill>
                            <a:schemeClr val="bg1"/>
                          </a:solidFill>
                          <a:effectLst/>
                        </a:rPr>
                        <a:t>2026</a:t>
                      </a:r>
                      <a:endParaRPr lang="en-US" sz="1300" b="1" i="1" u="sng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82735" marB="8273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1" u="sng" strike="noStrike" cap="none" spc="0">
                          <a:solidFill>
                            <a:schemeClr val="bg1"/>
                          </a:solidFill>
                          <a:effectLst/>
                        </a:rPr>
                        <a:t>Percentage</a:t>
                      </a:r>
                      <a:endParaRPr lang="en-US" sz="1300" b="1" i="1" u="sng" strike="noStrike" cap="none" spc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82735" marB="82735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236894"/>
                  </a:ext>
                </a:extLst>
              </a:tr>
              <a:tr h="37259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1239269"/>
                  </a:ext>
                </a:extLst>
              </a:tr>
              <a:tr h="372590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Non-Departmental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1,621,500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  1,000,000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62.15%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801184"/>
                  </a:ext>
                </a:extLst>
              </a:tr>
              <a:tr h="592758">
                <a:tc gridSpan="5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Executive/Mayor's Office/City Clerk/Alderman/Human Resource/Sustainability/ Boards &amp; Commissions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9,878,111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  9,245,766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6.84%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612559"/>
                  </a:ext>
                </a:extLst>
              </a:tr>
              <a:tr h="37259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Law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2,385,338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  2,019,891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18.09%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923697"/>
                  </a:ext>
                </a:extLst>
              </a:tr>
              <a:tr h="372590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Community Services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5,793,975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  6,494,958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-10.79%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431488"/>
                  </a:ext>
                </a:extLst>
              </a:tr>
              <a:tr h="372590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Information Technology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15,641,825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15,203,507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2.88%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8385359"/>
                  </a:ext>
                </a:extLst>
              </a:tr>
              <a:tr h="372590">
                <a:tc gridSpan="4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Communications and Marketing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4,949,262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  5,301,366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-6.64%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450294"/>
                  </a:ext>
                </a:extLst>
              </a:tr>
              <a:tr h="372590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Development Services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9,388,962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  9,664,909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-2.86%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5918415"/>
                  </a:ext>
                </a:extLst>
              </a:tr>
              <a:tr h="37259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Finance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5,397,023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  4,767,777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13.20%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2983161"/>
                  </a:ext>
                </a:extLst>
              </a:tr>
              <a:tr h="37259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Fire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71,143,096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65,996,122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7.80%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862082"/>
                  </a:ext>
                </a:extLst>
              </a:tr>
              <a:tr h="37259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Police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111,805,002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104,646,065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6.84%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3350541"/>
                  </a:ext>
                </a:extLst>
              </a:tr>
              <a:tr h="372590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Public Works and Facilities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31,144,014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   29,227,793 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6.56%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103628"/>
                  </a:ext>
                </a:extLst>
              </a:tr>
              <a:tr h="37259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2406221"/>
                  </a:ext>
                </a:extLst>
              </a:tr>
              <a:tr h="372590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cap="none" spc="0">
                          <a:solidFill>
                            <a:schemeClr val="tx1"/>
                          </a:solidFill>
                          <a:effectLst/>
                        </a:rPr>
                        <a:t>Total General Fund</a:t>
                      </a: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dbl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269,148,108 </a:t>
                      </a:r>
                      <a:endParaRPr lang="en-US" sz="1100" b="0" i="0" u="dbl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dbl" strike="noStrike" cap="none" spc="0">
                          <a:solidFill>
                            <a:schemeClr val="tx1"/>
                          </a:solidFill>
                          <a:effectLst/>
                        </a:rPr>
                        <a:t> $     253,568,154 </a:t>
                      </a:r>
                      <a:endParaRPr lang="en-US" sz="1100" b="0" i="0" u="dbl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dbl" strike="noStrike" cap="none" spc="0">
                          <a:solidFill>
                            <a:schemeClr val="tx1"/>
                          </a:solidFill>
                          <a:effectLst/>
                        </a:rPr>
                        <a:t>6.14%</a:t>
                      </a:r>
                      <a:endParaRPr lang="en-US" sz="1100" b="0" i="0" u="dbl" strike="noStrike" cap="none" spc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914" marR="41367" marT="6796" marB="82735" anchor="b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4463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510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4374-4C9F-78CC-479F-C6F43453A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78280"/>
            <a:ext cx="8596668" cy="745705"/>
          </a:xfrm>
        </p:spPr>
        <p:txBody>
          <a:bodyPr/>
          <a:lstStyle/>
          <a:p>
            <a:r>
              <a:rPr lang="en-US"/>
              <a:t>GAMING TAX FUND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5B21F-598D-6DF3-87E4-28A619AFF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37631"/>
            <a:ext cx="11342743" cy="553003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INCREASED EACH WARD FUND ALLOCATION BY $10,000</a:t>
            </a:r>
          </a:p>
          <a:p>
            <a:r>
              <a:rPr lang="en-US"/>
              <a:t>TRANSFER $2.5M TO THE GENERAL FUND</a:t>
            </a:r>
          </a:p>
          <a:p>
            <a:r>
              <a:rPr lang="en-US"/>
              <a:t>TRANSFER $600,000 TO THE FIBER UTILITY FUND</a:t>
            </a:r>
          </a:p>
          <a:p>
            <a:r>
              <a:rPr lang="en-US"/>
              <a:t>TRANSFER FOR TIF DEBT SERVICE $634,700</a:t>
            </a:r>
          </a:p>
          <a:p>
            <a:r>
              <a:rPr lang="en-US"/>
              <a:t>ACCA $1.5M</a:t>
            </a:r>
          </a:p>
          <a:p>
            <a:r>
              <a:rPr lang="en-US"/>
              <a:t>PARKING DECK MAINTENANCE $2M</a:t>
            </a:r>
          </a:p>
          <a:p>
            <a:r>
              <a:rPr lang="en-US"/>
              <a:t>RENOVATE 649 RIVER (CEJA)</a:t>
            </a:r>
          </a:p>
          <a:p>
            <a:r>
              <a:rPr lang="en-US"/>
              <a:t>VARIOUS COMMUNITY SERVICES PROGRAMS</a:t>
            </a:r>
          </a:p>
          <a:p>
            <a:pPr lvl="1"/>
            <a:r>
              <a:rPr lang="en-US" sz="1800"/>
              <a:t>QUALITY OF LIFE GRANTS</a:t>
            </a:r>
          </a:p>
          <a:p>
            <a:pPr lvl="1"/>
            <a:r>
              <a:rPr lang="en-US" sz="1800"/>
              <a:t>WARMING SHELTER</a:t>
            </a:r>
          </a:p>
          <a:p>
            <a:pPr lvl="1"/>
            <a:r>
              <a:rPr lang="en-US" sz="1800"/>
              <a:t>YOUTH PROGRAMS</a:t>
            </a:r>
          </a:p>
          <a:p>
            <a:pPr lvl="1"/>
            <a:r>
              <a:rPr lang="en-US" sz="1800"/>
              <a:t>SENIOR &amp; DISABILITY PROGRAMS</a:t>
            </a:r>
          </a:p>
          <a:p>
            <a:pPr lvl="1"/>
            <a:r>
              <a:rPr lang="en-US" sz="1800"/>
              <a:t>POLICE SOCIAL SERVICES</a:t>
            </a:r>
          </a:p>
          <a:p>
            <a:pPr marL="57150" indent="0">
              <a:buNone/>
            </a:pPr>
            <a:endParaRPr lang="en-US"/>
          </a:p>
          <a:p>
            <a:pPr marL="5715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699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2F134-161B-AAA9-3B98-CD8A5BDF2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                     INFLATION</a:t>
            </a:r>
          </a:p>
        </p:txBody>
      </p:sp>
      <p:pic>
        <p:nvPicPr>
          <p:cNvPr id="4" name="Content Placeholder 3" descr="Chart, line chart&#10;&#10;AI-generated content may be incorrect.">
            <a:extLst>
              <a:ext uri="{FF2B5EF4-FFF2-40B4-BE49-F238E27FC236}">
                <a16:creationId xmlns:a16="http://schemas.microsoft.com/office/drawing/2014/main" id="{F00749AA-94EE-249D-9E65-97351C76C9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101" y="988695"/>
            <a:ext cx="10318996" cy="515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113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609316A9-990D-4EC3-A671-70EE5C1493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B0C6109-9159-49CA-AD7A-F9035539DB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86F14F5-308C-4EB6-87AB-05DE9501B1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23">
              <a:extLst>
                <a:ext uri="{FF2B5EF4-FFF2-40B4-BE49-F238E27FC236}">
                  <a16:creationId xmlns:a16="http://schemas.microsoft.com/office/drawing/2014/main" id="{BA032363-A188-47C5-9D59-9B788809DC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4" name="Rectangle 25">
              <a:extLst>
                <a:ext uri="{FF2B5EF4-FFF2-40B4-BE49-F238E27FC236}">
                  <a16:creationId xmlns:a16="http://schemas.microsoft.com/office/drawing/2014/main" id="{2C4077DF-6BB9-4069-AD28-6B1664EBB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5" name="Isosceles Triangle 44">
              <a:extLst>
                <a:ext uri="{FF2B5EF4-FFF2-40B4-BE49-F238E27FC236}">
                  <a16:creationId xmlns:a16="http://schemas.microsoft.com/office/drawing/2014/main" id="{1D2B8B50-3419-41ED-9A9F-3CF9EEBBD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" name="Rectangle 27">
              <a:extLst>
                <a:ext uri="{FF2B5EF4-FFF2-40B4-BE49-F238E27FC236}">
                  <a16:creationId xmlns:a16="http://schemas.microsoft.com/office/drawing/2014/main" id="{5C640498-2E73-4FA2-BEB6-C3596A458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Rectangle 28">
              <a:extLst>
                <a:ext uri="{FF2B5EF4-FFF2-40B4-BE49-F238E27FC236}">
                  <a16:creationId xmlns:a16="http://schemas.microsoft.com/office/drawing/2014/main" id="{3240EEFC-4112-4C39-A816-C815774F6D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" name="Rectangle 29">
              <a:extLst>
                <a:ext uri="{FF2B5EF4-FFF2-40B4-BE49-F238E27FC236}">
                  <a16:creationId xmlns:a16="http://schemas.microsoft.com/office/drawing/2014/main" id="{ADF362B0-03EA-4800-9FAA-9F128587E4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" name="Isosceles Triangle 48">
              <a:extLst>
                <a:ext uri="{FF2B5EF4-FFF2-40B4-BE49-F238E27FC236}">
                  <a16:creationId xmlns:a16="http://schemas.microsoft.com/office/drawing/2014/main" id="{0BA84559-2F4C-4795-9246-4C563F942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" name="Isosceles Triangle 49">
              <a:extLst>
                <a:ext uri="{FF2B5EF4-FFF2-40B4-BE49-F238E27FC236}">
                  <a16:creationId xmlns:a16="http://schemas.microsoft.com/office/drawing/2014/main" id="{FA77A1AA-CA47-4A91-A0A1-0A8CE31A98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03E8462A-FEBA-4848-81CC-3F8DA3E47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109F83F-40FE-4DB3-84CC-09FB3340D0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DE492D7-C3C3-48FF-80C8-37021EA026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23">
              <a:extLst>
                <a:ext uri="{FF2B5EF4-FFF2-40B4-BE49-F238E27FC236}">
                  <a16:creationId xmlns:a16="http://schemas.microsoft.com/office/drawing/2014/main" id="{0B30FF97-2E9A-490A-AED2-90BA2E0EC1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7" name="Rectangle 25">
              <a:extLst>
                <a:ext uri="{FF2B5EF4-FFF2-40B4-BE49-F238E27FC236}">
                  <a16:creationId xmlns:a16="http://schemas.microsoft.com/office/drawing/2014/main" id="{B6D53C7D-A312-47B6-A66A-230A19CFAC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9329D58C-0D2E-4A2B-AD6A-9CEE506784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9" name="Rectangle 27">
              <a:extLst>
                <a:ext uri="{FF2B5EF4-FFF2-40B4-BE49-F238E27FC236}">
                  <a16:creationId xmlns:a16="http://schemas.microsoft.com/office/drawing/2014/main" id="{9D446EDE-C690-4461-8BF2-7634808FC8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0" name="Rectangle 28">
              <a:extLst>
                <a:ext uri="{FF2B5EF4-FFF2-40B4-BE49-F238E27FC236}">
                  <a16:creationId xmlns:a16="http://schemas.microsoft.com/office/drawing/2014/main" id="{323F3D34-6531-4AD7-A8C6-195A090281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1" name="Rectangle 29">
              <a:extLst>
                <a:ext uri="{FF2B5EF4-FFF2-40B4-BE49-F238E27FC236}">
                  <a16:creationId xmlns:a16="http://schemas.microsoft.com/office/drawing/2014/main" id="{B9B0AE3F-2350-435F-A9B0-C310BF8763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4EFA655C-9E50-4C14-A89E-AD7B648E4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3E843863-7D25-4C01-9A17-E817CB6D99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65" name="Rectangle 64">
            <a:extLst>
              <a:ext uri="{FF2B5EF4-FFF2-40B4-BE49-F238E27FC236}">
                <a16:creationId xmlns:a16="http://schemas.microsoft.com/office/drawing/2014/main" id="{7941F9B1-B01B-4A84-89D9-B169AEB4E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2637C67-131F-F363-D327-81B1543491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771513"/>
              </p:ext>
            </p:extLst>
          </p:nvPr>
        </p:nvGraphicFramePr>
        <p:xfrm>
          <a:off x="601757" y="724620"/>
          <a:ext cx="10974891" cy="5434649"/>
        </p:xfrm>
        <a:graphic>
          <a:graphicData uri="http://schemas.openxmlformats.org/drawingml/2006/table">
            <a:tbl>
              <a:tblPr/>
              <a:tblGrid>
                <a:gridCol w="2254021">
                  <a:extLst>
                    <a:ext uri="{9D8B030D-6E8A-4147-A177-3AD203B41FA5}">
                      <a16:colId xmlns:a16="http://schemas.microsoft.com/office/drawing/2014/main" val="631193679"/>
                    </a:ext>
                  </a:extLst>
                </a:gridCol>
                <a:gridCol w="1527926">
                  <a:extLst>
                    <a:ext uri="{9D8B030D-6E8A-4147-A177-3AD203B41FA5}">
                      <a16:colId xmlns:a16="http://schemas.microsoft.com/office/drawing/2014/main" val="455844479"/>
                    </a:ext>
                  </a:extLst>
                </a:gridCol>
                <a:gridCol w="1454397">
                  <a:extLst>
                    <a:ext uri="{9D8B030D-6E8A-4147-A177-3AD203B41FA5}">
                      <a16:colId xmlns:a16="http://schemas.microsoft.com/office/drawing/2014/main" val="1265411971"/>
                    </a:ext>
                  </a:extLst>
                </a:gridCol>
                <a:gridCol w="1390061">
                  <a:extLst>
                    <a:ext uri="{9D8B030D-6E8A-4147-A177-3AD203B41FA5}">
                      <a16:colId xmlns:a16="http://schemas.microsoft.com/office/drawing/2014/main" val="1313412510"/>
                    </a:ext>
                  </a:extLst>
                </a:gridCol>
                <a:gridCol w="1454397">
                  <a:extLst>
                    <a:ext uri="{9D8B030D-6E8A-4147-A177-3AD203B41FA5}">
                      <a16:colId xmlns:a16="http://schemas.microsoft.com/office/drawing/2014/main" val="2473874524"/>
                    </a:ext>
                  </a:extLst>
                </a:gridCol>
                <a:gridCol w="1454397">
                  <a:extLst>
                    <a:ext uri="{9D8B030D-6E8A-4147-A177-3AD203B41FA5}">
                      <a16:colId xmlns:a16="http://schemas.microsoft.com/office/drawing/2014/main" val="3256801593"/>
                    </a:ext>
                  </a:extLst>
                </a:gridCol>
                <a:gridCol w="1439692">
                  <a:extLst>
                    <a:ext uri="{9D8B030D-6E8A-4147-A177-3AD203B41FA5}">
                      <a16:colId xmlns:a16="http://schemas.microsoft.com/office/drawing/2014/main" val="932269085"/>
                    </a:ext>
                  </a:extLst>
                </a:gridCol>
              </a:tblGrid>
              <a:tr h="610037">
                <a:tc gridSpan="7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CAPITAL IMPROVEMENTS PLAN SUMMARY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909" marR="95909" marT="47955" marB="4795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040787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6621808"/>
                  </a:ext>
                </a:extLst>
              </a:tr>
              <a:tr h="3015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CATEGORY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3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3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2028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3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2029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3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2030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3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2031-2036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3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449578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665746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Downtown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6,342,200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3,800,000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4,300,000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1,800,000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10,800,000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27,042,200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030641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Downtown Riverwalk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300,000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500,000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066443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7,651,900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8,321,400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21,736,700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1,537,100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7,080,000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46,327,100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6349693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Airport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         -  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       -  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4,900,000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       -  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          -  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4,900,000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166832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Neighborhood Redevelopment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1,000,000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1,050,000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1,100,000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1,150,000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7,950,000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12,250,000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703762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Recreation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815,000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2,760,000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3,335,000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  90,000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 150,000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7,150,000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007103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Stormwater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5,147,500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4,150,000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2,402,500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2,405,000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14,450,000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28,555,000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943111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Transportation/Bridges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2,610,000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2,670,000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970,000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1,030,000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54,340,000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61,620,000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278244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Transportation/Streets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20,600,600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26,450,800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21,520,000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23,397,500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242,710,000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334,678,900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140985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Transportation/Traffic Signals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12,994,000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11,648,000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5,795,000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1,365,000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8,940,000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40,742,000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713921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&amp; Sewer/Other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3,891,700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1,486,000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5,252,150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1,980,000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5,250,000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17,859,850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7162901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&amp; Sewer/Sanitary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  3,900,000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 3,550,000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3,250,000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3,250,000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18,000,000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31,950,000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485285"/>
                  </a:ext>
                </a:extLst>
              </a:tr>
              <a:tr h="28144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Water &amp; Sewer/Watermains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  17,600,000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24,950,000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23,750,000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  24,750,000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169,500,000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260,550,000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5531378"/>
                  </a:ext>
                </a:extLst>
              </a:tr>
              <a:tr h="30150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ALL CATEGORIES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82,602,900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90,886,200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98,361,350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62,804,600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539,470,000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300" b="1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874,125,050 </a:t>
                      </a:r>
                      <a:endParaRPr lang="en-US" sz="19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991" marR="9991" marT="9991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2491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9470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77C44-EBF5-12F8-BB4B-803F8B0DC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2027 CAPITAL PRIORITIES CONTINUING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E96AE-AF44-9C77-540F-7E7B80194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30037"/>
            <a:ext cx="8596668" cy="451132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NEIGHBORHOOD STREET IMPROVEMENTS</a:t>
            </a:r>
          </a:p>
          <a:p>
            <a:r>
              <a:rPr lang="en-US"/>
              <a:t>LEAD SERVICE LINE REPLACEMENT</a:t>
            </a:r>
          </a:p>
          <a:p>
            <a:r>
              <a:rPr lang="en-US"/>
              <a:t>ORCHARD ROAD SOUND BARRIER</a:t>
            </a:r>
          </a:p>
          <a:p>
            <a:r>
              <a:rPr lang="en-US"/>
              <a:t>BROADWAY REDEVELOPMENT CORRIDOR</a:t>
            </a:r>
          </a:p>
          <a:p>
            <a:r>
              <a:rPr lang="en-US"/>
              <a:t>DOWNTOWN PARKING DECK RESTORATION</a:t>
            </a:r>
          </a:p>
          <a:p>
            <a:r>
              <a:rPr lang="en-US"/>
              <a:t>FIBER OPTIC EXPANSION ON THE EAST SIDE </a:t>
            </a:r>
          </a:p>
          <a:p>
            <a:r>
              <a:rPr lang="en-US"/>
              <a:t>NEW YORK STREET BRIDGE REHABILITATION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692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14F1F6-D8D3-2483-27CA-69B24AA35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2027 DECISION PACKAGES</a:t>
            </a:r>
            <a:br>
              <a:rPr lang="en-US"/>
            </a:br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A3EBA05-17FD-250C-BFA8-8AD96BEAEB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444416"/>
              </p:ext>
            </p:extLst>
          </p:nvPr>
        </p:nvGraphicFramePr>
        <p:xfrm>
          <a:off x="1883983" y="1452105"/>
          <a:ext cx="6376197" cy="4809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2361">
                  <a:extLst>
                    <a:ext uri="{9D8B030D-6E8A-4147-A177-3AD203B41FA5}">
                      <a16:colId xmlns:a16="http://schemas.microsoft.com/office/drawing/2014/main" val="1755396659"/>
                    </a:ext>
                  </a:extLst>
                </a:gridCol>
                <a:gridCol w="3113836">
                  <a:extLst>
                    <a:ext uri="{9D8B030D-6E8A-4147-A177-3AD203B41FA5}">
                      <a16:colId xmlns:a16="http://schemas.microsoft.com/office/drawing/2014/main" val="291983330"/>
                    </a:ext>
                  </a:extLst>
                </a:gridCol>
              </a:tblGrid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1503303564"/>
                  </a:ext>
                </a:extLst>
              </a:tr>
              <a:tr h="35144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500" b="1" i="1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500" u="sng" strike="noStrike">
                          <a:effectLst/>
                        </a:rPr>
                        <a:t>2027</a:t>
                      </a:r>
                      <a:endParaRPr lang="en-US" sz="1500" b="1" i="0" u="sng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1447298970"/>
                  </a:ext>
                </a:extLst>
              </a:tr>
              <a:tr h="33295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Decision Packages</a:t>
                      </a:r>
                      <a:endParaRPr lang="en-US" sz="18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3678232234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Airport Fund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$          100,000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127314312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 Capital Improvements Fund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$       2,443,200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2742537321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 Equipment Services Fund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$          199,900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1549561162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Federal Asset Forfeiture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$            32,000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238611708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  Gaming Tax Fund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$            14,100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2215489369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 General Fund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$        2,750,785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2243100649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  Golf Fund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$             52,800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714406556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  MVPS Maintenance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$             52,300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347278061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SHAPE Fund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$           107,652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1513596392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Transit Centers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$           734,250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2198206122"/>
                  </a:ext>
                </a:extLst>
              </a:tr>
              <a:tr h="3144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Water &amp; Sewer Fund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400" u="none" strike="noStrike">
                          <a:effectLst/>
                        </a:rPr>
                        <a:t> $    </a:t>
                      </a:r>
                      <a:r>
                        <a:rPr lang="en-US" sz="1400" u="sng" strike="noStrike">
                          <a:effectLst/>
                        </a:rPr>
                        <a:t>    1,902,300</a:t>
                      </a:r>
                      <a:r>
                        <a:rPr lang="en-US" sz="1400" u="none" strike="noStrike">
                          <a:effectLst/>
                        </a:rPr>
                        <a:t> 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2540088986"/>
                  </a:ext>
                </a:extLst>
              </a:tr>
              <a:tr h="35144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u="none" strike="noStrike">
                          <a:effectLst/>
                        </a:rPr>
                        <a:t>TOTAL ALL FUNDS</a:t>
                      </a:r>
                      <a:endParaRPr lang="en-US" sz="15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500" u="none" strike="noStrike">
                          <a:effectLst/>
                        </a:rPr>
                        <a:t> $       8,389,287 </a:t>
                      </a:r>
                      <a:endParaRPr lang="en-US" sz="15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112" marR="8112" marT="8112" marB="0" anchor="b"/>
                </a:tc>
                <a:extLst>
                  <a:ext uri="{0D108BD9-81ED-4DB2-BD59-A6C34878D82A}">
                    <a16:rowId xmlns:a16="http://schemas.microsoft.com/office/drawing/2014/main" val="2522147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8602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089C8-9D83-DBF2-C538-6B461713D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en-US"/>
              <a:t>NEXT STEPS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4D42E3-3C00-8D98-E651-7663E0C587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104197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7841959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1338</Words>
  <Application>Microsoft Macintosh PowerPoint</Application>
  <PresentationFormat>Widescreen</PresentationFormat>
  <Paragraphs>395</Paragraphs>
  <Slides>24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Aptos</vt:lpstr>
      <vt:lpstr>Arial</vt:lpstr>
      <vt:lpstr>Calibri</vt:lpstr>
      <vt:lpstr>Trebuchet MS</vt:lpstr>
      <vt:lpstr>Wingdings 3</vt:lpstr>
      <vt:lpstr>Facet</vt:lpstr>
      <vt:lpstr>2027  CITY OF AURORA PROPOSED BUDGET</vt:lpstr>
      <vt:lpstr>OVERVIEW</vt:lpstr>
      <vt:lpstr>2027 BUDGET HIGHLIGHTS</vt:lpstr>
      <vt:lpstr>2027 BUDGET HIGHLIGHTS</vt:lpstr>
      <vt:lpstr>PowerPoint Presentation</vt:lpstr>
      <vt:lpstr>PowerPoint Presentation</vt:lpstr>
      <vt:lpstr>CITY GENERAL OBLIGATION (GO) BONDS</vt:lpstr>
      <vt:lpstr>CITY LONG-TERM DEBT OUTSTANDING</vt:lpstr>
      <vt:lpstr>GENERAL FUND REVENUES</vt:lpstr>
      <vt:lpstr>2027 PRIORITIES</vt:lpstr>
      <vt:lpstr>PAST CONTRIBUTING FACTORS-BALANCING THE GENERAL FUND</vt:lpstr>
      <vt:lpstr>WHAT WAS DONE FOR THE 2026 DEFICIT</vt:lpstr>
      <vt:lpstr>2027 BUDGET HIGHLIGHTS</vt:lpstr>
      <vt:lpstr>PowerPoint Presentation</vt:lpstr>
      <vt:lpstr>HOME RULE SALES TAX ALLOCATION</vt:lpstr>
      <vt:lpstr>2027 FUNDING OF CAPITAL AND INTERNAL SERVICE FUNDS</vt:lpstr>
      <vt:lpstr>PowerPoint Presentation</vt:lpstr>
      <vt:lpstr>PowerPoint Presentation</vt:lpstr>
      <vt:lpstr>GAMING TAX FUND</vt:lpstr>
      <vt:lpstr>                     INFLATION</vt:lpstr>
      <vt:lpstr>PowerPoint Presentation</vt:lpstr>
      <vt:lpstr>2027 CAPITAL PRIORITIES CONTINUING</vt:lpstr>
      <vt:lpstr>2027 DECISION PACKAGES 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Peterson, Stacey</dc:creator>
  <cp:lastModifiedBy>Zaghloul, Jon</cp:lastModifiedBy>
  <cp:revision>3</cp:revision>
  <dcterms:created xsi:type="dcterms:W3CDTF">2025-10-15T14:45:18Z</dcterms:created>
  <dcterms:modified xsi:type="dcterms:W3CDTF">2026-10-25T12:20:56Z</dcterms:modified>
</cp:coreProperties>
</file>