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5"/>
  </p:handoutMasterIdLst>
  <p:sldIdLst>
    <p:sldId id="313" r:id="rId2"/>
    <p:sldId id="310" r:id="rId3"/>
    <p:sldId id="314" r:id="rId4"/>
    <p:sldId id="311" r:id="rId5"/>
    <p:sldId id="323" r:id="rId6"/>
    <p:sldId id="324" r:id="rId7"/>
    <p:sldId id="325" r:id="rId8"/>
    <p:sldId id="326" r:id="rId9"/>
    <p:sldId id="327" r:id="rId10"/>
    <p:sldId id="329" r:id="rId11"/>
    <p:sldId id="330" r:id="rId12"/>
    <p:sldId id="331" r:id="rId13"/>
    <p:sldId id="332"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34203056-DAAD-416C-99B2-607789338B13}" type="datetimeFigureOut">
              <a:rPr lang="en-US" smtClean="0"/>
              <a:t>7/7/2022</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0FF0439-7459-4800-A36B-71DA6DAF9274}" type="slidenum">
              <a:rPr lang="en-US" smtClean="0"/>
              <a:t>‹#›</a:t>
            </a:fld>
            <a:endParaRPr lang="en-US"/>
          </a:p>
        </p:txBody>
      </p:sp>
    </p:spTree>
    <p:extLst>
      <p:ext uri="{BB962C8B-B14F-4D97-AF65-F5344CB8AC3E}">
        <p14:creationId xmlns:p14="http://schemas.microsoft.com/office/powerpoint/2010/main" val="283057224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A83CFAD-824B-415B-8B3B-A0CE44BD8EEE}" type="datetimeFigureOut">
              <a:rPr lang="en-US" smtClean="0"/>
              <a:t>7/7/2022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2693E0-8DFD-46E6-ACA4-172C23DE3072}" type="slidenum">
              <a:rPr lang="en-US" smtClean="0"/>
              <a:t>‹#›</a:t>
            </a:fld>
            <a:endParaRPr lang="en-US"/>
          </a:p>
        </p:txBody>
      </p:sp>
    </p:spTree>
    <p:extLst>
      <p:ext uri="{BB962C8B-B14F-4D97-AF65-F5344CB8AC3E}">
        <p14:creationId xmlns:p14="http://schemas.microsoft.com/office/powerpoint/2010/main" val="1520891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83CFAD-824B-415B-8B3B-A0CE44BD8EEE}" type="datetimeFigureOut">
              <a:rPr lang="en-US" smtClean="0"/>
              <a:t>7/7/2022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2693E0-8DFD-46E6-ACA4-172C23DE3072}" type="slidenum">
              <a:rPr lang="en-US" smtClean="0"/>
              <a:t>‹#›</a:t>
            </a:fld>
            <a:endParaRPr lang="en-US"/>
          </a:p>
        </p:txBody>
      </p:sp>
    </p:spTree>
    <p:extLst>
      <p:ext uri="{BB962C8B-B14F-4D97-AF65-F5344CB8AC3E}">
        <p14:creationId xmlns:p14="http://schemas.microsoft.com/office/powerpoint/2010/main" val="1097275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83CFAD-824B-415B-8B3B-A0CE44BD8EEE}" type="datetimeFigureOut">
              <a:rPr lang="en-US" smtClean="0"/>
              <a:t>7/7/2022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2693E0-8DFD-46E6-ACA4-172C23DE3072}" type="slidenum">
              <a:rPr lang="en-US" smtClean="0"/>
              <a:t>‹#›</a:t>
            </a:fld>
            <a:endParaRPr lang="en-US"/>
          </a:p>
        </p:txBody>
      </p:sp>
    </p:spTree>
    <p:extLst>
      <p:ext uri="{BB962C8B-B14F-4D97-AF65-F5344CB8AC3E}">
        <p14:creationId xmlns:p14="http://schemas.microsoft.com/office/powerpoint/2010/main" val="4184391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83CFAD-824B-415B-8B3B-A0CE44BD8EEE}" type="datetimeFigureOut">
              <a:rPr lang="en-US" smtClean="0"/>
              <a:t>7/7/2022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2693E0-8DFD-46E6-ACA4-172C23DE3072}" type="slidenum">
              <a:rPr lang="en-US" smtClean="0"/>
              <a:t>‹#›</a:t>
            </a:fld>
            <a:endParaRPr lang="en-US"/>
          </a:p>
        </p:txBody>
      </p:sp>
    </p:spTree>
    <p:extLst>
      <p:ext uri="{BB962C8B-B14F-4D97-AF65-F5344CB8AC3E}">
        <p14:creationId xmlns:p14="http://schemas.microsoft.com/office/powerpoint/2010/main" val="249022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83CFAD-824B-415B-8B3B-A0CE44BD8EEE}" type="datetimeFigureOut">
              <a:rPr lang="en-US" smtClean="0"/>
              <a:t>7/7/2022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2693E0-8DFD-46E6-ACA4-172C23DE3072}" type="slidenum">
              <a:rPr lang="en-US" smtClean="0"/>
              <a:t>‹#›</a:t>
            </a:fld>
            <a:endParaRPr lang="en-US"/>
          </a:p>
        </p:txBody>
      </p:sp>
    </p:spTree>
    <p:extLst>
      <p:ext uri="{BB962C8B-B14F-4D97-AF65-F5344CB8AC3E}">
        <p14:creationId xmlns:p14="http://schemas.microsoft.com/office/powerpoint/2010/main" val="1043140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A83CFAD-824B-415B-8B3B-A0CE44BD8EEE}" type="datetimeFigureOut">
              <a:rPr lang="en-US" smtClean="0"/>
              <a:t>7/7/2022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2693E0-8DFD-46E6-ACA4-172C23DE3072}" type="slidenum">
              <a:rPr lang="en-US" smtClean="0"/>
              <a:t>‹#›</a:t>
            </a:fld>
            <a:endParaRPr lang="en-US"/>
          </a:p>
        </p:txBody>
      </p:sp>
    </p:spTree>
    <p:extLst>
      <p:ext uri="{BB962C8B-B14F-4D97-AF65-F5344CB8AC3E}">
        <p14:creationId xmlns:p14="http://schemas.microsoft.com/office/powerpoint/2010/main" val="1503302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A83CFAD-824B-415B-8B3B-A0CE44BD8EEE}" type="datetimeFigureOut">
              <a:rPr lang="en-US" smtClean="0"/>
              <a:t>7/7/2022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2693E0-8DFD-46E6-ACA4-172C23DE3072}" type="slidenum">
              <a:rPr lang="en-US" smtClean="0"/>
              <a:t>‹#›</a:t>
            </a:fld>
            <a:endParaRPr lang="en-US"/>
          </a:p>
        </p:txBody>
      </p:sp>
    </p:spTree>
    <p:extLst>
      <p:ext uri="{BB962C8B-B14F-4D97-AF65-F5344CB8AC3E}">
        <p14:creationId xmlns:p14="http://schemas.microsoft.com/office/powerpoint/2010/main" val="2658981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83CFAD-824B-415B-8B3B-A0CE44BD8EEE}" type="datetimeFigureOut">
              <a:rPr lang="en-US" smtClean="0"/>
              <a:t>7/7/2022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2693E0-8DFD-46E6-ACA4-172C23DE3072}" type="slidenum">
              <a:rPr lang="en-US" smtClean="0"/>
              <a:t>‹#›</a:t>
            </a:fld>
            <a:endParaRPr lang="en-US"/>
          </a:p>
        </p:txBody>
      </p:sp>
    </p:spTree>
    <p:extLst>
      <p:ext uri="{BB962C8B-B14F-4D97-AF65-F5344CB8AC3E}">
        <p14:creationId xmlns:p14="http://schemas.microsoft.com/office/powerpoint/2010/main" val="2133042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83CFAD-824B-415B-8B3B-A0CE44BD8EEE}" type="datetimeFigureOut">
              <a:rPr lang="en-US" smtClean="0"/>
              <a:t>7/7/2022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2693E0-8DFD-46E6-ACA4-172C23DE3072}" type="slidenum">
              <a:rPr lang="en-US" smtClean="0"/>
              <a:t>‹#›</a:t>
            </a:fld>
            <a:endParaRPr lang="en-US"/>
          </a:p>
        </p:txBody>
      </p:sp>
    </p:spTree>
    <p:extLst>
      <p:ext uri="{BB962C8B-B14F-4D97-AF65-F5344CB8AC3E}">
        <p14:creationId xmlns:p14="http://schemas.microsoft.com/office/powerpoint/2010/main" val="275519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83CFAD-824B-415B-8B3B-A0CE44BD8EEE}" type="datetimeFigureOut">
              <a:rPr lang="en-US" smtClean="0"/>
              <a:t>7/7/2022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2693E0-8DFD-46E6-ACA4-172C23DE3072}" type="slidenum">
              <a:rPr lang="en-US" smtClean="0"/>
              <a:t>‹#›</a:t>
            </a:fld>
            <a:endParaRPr lang="en-US"/>
          </a:p>
        </p:txBody>
      </p:sp>
    </p:spTree>
    <p:extLst>
      <p:ext uri="{BB962C8B-B14F-4D97-AF65-F5344CB8AC3E}">
        <p14:creationId xmlns:p14="http://schemas.microsoft.com/office/powerpoint/2010/main" val="4291122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83CFAD-824B-415B-8B3B-A0CE44BD8EEE}" type="datetimeFigureOut">
              <a:rPr lang="en-US" smtClean="0"/>
              <a:t>7/7/2022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2693E0-8DFD-46E6-ACA4-172C23DE3072}" type="slidenum">
              <a:rPr lang="en-US" smtClean="0"/>
              <a:t>‹#›</a:t>
            </a:fld>
            <a:endParaRPr lang="en-US"/>
          </a:p>
        </p:txBody>
      </p:sp>
    </p:spTree>
    <p:extLst>
      <p:ext uri="{BB962C8B-B14F-4D97-AF65-F5344CB8AC3E}">
        <p14:creationId xmlns:p14="http://schemas.microsoft.com/office/powerpoint/2010/main" val="146591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3CFAD-824B-415B-8B3B-A0CE44BD8EEE}" type="datetimeFigureOut">
              <a:rPr lang="en-US" smtClean="0"/>
              <a:t>7/7/2022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2693E0-8DFD-46E6-ACA4-172C23DE3072}" type="slidenum">
              <a:rPr lang="en-US" smtClean="0"/>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79956"/>
            <a:ext cx="12250623" cy="1451555"/>
          </a:xfrm>
          <a:prstGeom prst="rect">
            <a:avLst/>
          </a:prstGeom>
        </p:spPr>
      </p:pic>
    </p:spTree>
    <p:extLst>
      <p:ext uri="{BB962C8B-B14F-4D97-AF65-F5344CB8AC3E}">
        <p14:creationId xmlns:p14="http://schemas.microsoft.com/office/powerpoint/2010/main" val="3947247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uro-trk.aspgov.com/etrakit/" TargetMode="External"/><Relationship Id="rId2" Type="http://schemas.openxmlformats.org/officeDocument/2006/relationships/hyperlink" Target="https://www.aurora-il.org/2204/On-Line-License-Renewals"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auro-trk.aspgov.com/etrakit/"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mailto:PSCS@aurora-il.org" TargetMode="Externa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94809" y="0"/>
            <a:ext cx="10133045" cy="1200329"/>
          </a:xfrm>
          <a:prstGeom prst="rect">
            <a:avLst/>
          </a:prstGeom>
          <a:noFill/>
        </p:spPr>
        <p:txBody>
          <a:bodyPr wrap="square" rtlCol="0">
            <a:spAutoFit/>
          </a:bodyPr>
          <a:lstStyle/>
          <a:p>
            <a:pPr algn="ctr"/>
            <a:r>
              <a:rPr lang="en-US" sz="2800" dirty="0">
                <a:solidFill>
                  <a:schemeClr val="bg1"/>
                </a:solidFill>
              </a:rPr>
              <a:t>Aurora – Property License</a:t>
            </a:r>
          </a:p>
          <a:p>
            <a:pPr algn="ctr"/>
            <a:r>
              <a:rPr lang="en-US" sz="4400" b="1" dirty="0">
                <a:solidFill>
                  <a:schemeClr val="accent4">
                    <a:lumMod val="60000"/>
                    <a:lumOff val="40000"/>
                  </a:schemeClr>
                </a:solidFill>
              </a:rPr>
              <a:t>Navigation and Information</a:t>
            </a:r>
            <a:endParaRPr lang="en-US" sz="4400" i="1" dirty="0">
              <a:solidFill>
                <a:schemeClr val="bg1"/>
              </a:solidFill>
            </a:endParaRPr>
          </a:p>
        </p:txBody>
      </p:sp>
      <p:sp>
        <p:nvSpPr>
          <p:cNvPr id="5" name="TextBox 4"/>
          <p:cNvSpPr txBox="1"/>
          <p:nvPr/>
        </p:nvSpPr>
        <p:spPr>
          <a:xfrm>
            <a:off x="291465" y="1552575"/>
            <a:ext cx="11704320" cy="1938992"/>
          </a:xfrm>
          <a:prstGeom prst="rect">
            <a:avLst/>
          </a:prstGeom>
          <a:noFill/>
        </p:spPr>
        <p:txBody>
          <a:bodyPr wrap="square" rtlCol="0">
            <a:spAutoFit/>
          </a:bodyPr>
          <a:lstStyle/>
          <a:p>
            <a:pPr algn="ctr"/>
            <a:r>
              <a:rPr lang="en-US" sz="3200" dirty="0">
                <a:solidFill>
                  <a:srgbClr val="FF0000"/>
                </a:solidFill>
              </a:rPr>
              <a:t>Information </a:t>
            </a:r>
            <a:r>
              <a:rPr lang="en-US" sz="3200" dirty="0"/>
              <a:t>and </a:t>
            </a:r>
            <a:r>
              <a:rPr lang="en-US" sz="3200" dirty="0">
                <a:solidFill>
                  <a:srgbClr val="FF0000"/>
                </a:solidFill>
              </a:rPr>
              <a:t>Step by Step instructions </a:t>
            </a:r>
          </a:p>
          <a:p>
            <a:pPr algn="ctr"/>
            <a:r>
              <a:rPr lang="en-US" sz="3200" dirty="0"/>
              <a:t>on the Property License renewal process can be found here</a:t>
            </a:r>
          </a:p>
          <a:p>
            <a:pPr algn="ctr"/>
            <a:r>
              <a:rPr lang="en-US" sz="3200" dirty="0">
                <a:hlinkClick r:id="rId2"/>
              </a:rPr>
              <a:t>https://www.aurora-il.org/2204/On-Line-License-Renewals</a:t>
            </a:r>
            <a:endParaRPr lang="en-US" sz="3200" dirty="0"/>
          </a:p>
          <a:p>
            <a:endParaRPr lang="en-US" sz="2400" dirty="0"/>
          </a:p>
        </p:txBody>
      </p:sp>
      <p:sp>
        <p:nvSpPr>
          <p:cNvPr id="6" name="Rectangle 5"/>
          <p:cNvSpPr/>
          <p:nvPr/>
        </p:nvSpPr>
        <p:spPr>
          <a:xfrm>
            <a:off x="152400" y="4644469"/>
            <a:ext cx="11675454" cy="1846659"/>
          </a:xfrm>
          <a:prstGeom prst="rect">
            <a:avLst/>
          </a:prstGeom>
        </p:spPr>
        <p:txBody>
          <a:bodyPr wrap="square">
            <a:spAutoFit/>
          </a:bodyPr>
          <a:lstStyle/>
          <a:p>
            <a:pPr algn="ctr"/>
            <a:r>
              <a:rPr lang="en-US" sz="3200" dirty="0"/>
              <a:t>The web portal for </a:t>
            </a:r>
            <a:r>
              <a:rPr lang="en-US" sz="3200" dirty="0">
                <a:solidFill>
                  <a:srgbClr val="FF0000"/>
                </a:solidFill>
              </a:rPr>
              <a:t>License Renewal and Entry </a:t>
            </a:r>
            <a:r>
              <a:rPr lang="en-US" sz="3200" dirty="0"/>
              <a:t>can be found here</a:t>
            </a:r>
          </a:p>
          <a:p>
            <a:pPr algn="ctr"/>
            <a:endParaRPr lang="en-US" sz="3200" dirty="0"/>
          </a:p>
          <a:p>
            <a:pPr algn="ctr"/>
            <a:r>
              <a:rPr lang="en-US" sz="3200" dirty="0">
                <a:hlinkClick r:id="rId3"/>
              </a:rPr>
              <a:t>https://auro-trk.aspgov.com/etrakit/</a:t>
            </a:r>
            <a:r>
              <a:rPr lang="en-US" sz="3200" dirty="0"/>
              <a:t> </a:t>
            </a:r>
          </a:p>
          <a:p>
            <a:pPr algn="ctr"/>
            <a:endParaRPr lang="en-US" dirty="0"/>
          </a:p>
        </p:txBody>
      </p:sp>
    </p:spTree>
    <p:extLst>
      <p:ext uri="{BB962C8B-B14F-4D97-AF65-F5344CB8AC3E}">
        <p14:creationId xmlns:p14="http://schemas.microsoft.com/office/powerpoint/2010/main" val="691768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8ABD329-99C9-42A4-BF60-A23E8DB982E7}"/>
              </a:ext>
            </a:extLst>
          </p:cNvPr>
          <p:cNvPicPr>
            <a:picLocks noChangeAspect="1"/>
          </p:cNvPicPr>
          <p:nvPr/>
        </p:nvPicPr>
        <p:blipFill>
          <a:blip r:embed="rId2"/>
          <a:stretch>
            <a:fillRect/>
          </a:stretch>
        </p:blipFill>
        <p:spPr>
          <a:xfrm>
            <a:off x="89455" y="1343585"/>
            <a:ext cx="4320018" cy="5047884"/>
          </a:xfrm>
          <a:prstGeom prst="rect">
            <a:avLst/>
          </a:prstGeom>
        </p:spPr>
      </p:pic>
      <p:sp>
        <p:nvSpPr>
          <p:cNvPr id="3" name="TextBox 2"/>
          <p:cNvSpPr txBox="1"/>
          <p:nvPr/>
        </p:nvSpPr>
        <p:spPr>
          <a:xfrm>
            <a:off x="1694809" y="0"/>
            <a:ext cx="10133045" cy="1200329"/>
          </a:xfrm>
          <a:prstGeom prst="rect">
            <a:avLst/>
          </a:prstGeom>
          <a:noFill/>
        </p:spPr>
        <p:txBody>
          <a:bodyPr wrap="square" rtlCol="0">
            <a:spAutoFit/>
          </a:bodyPr>
          <a:lstStyle/>
          <a:p>
            <a:pPr algn="ctr"/>
            <a:r>
              <a:rPr lang="en-US" sz="2800" dirty="0">
                <a:solidFill>
                  <a:schemeClr val="bg1"/>
                </a:solidFill>
              </a:rPr>
              <a:t>Aurora - Property License</a:t>
            </a:r>
          </a:p>
          <a:p>
            <a:pPr algn="ctr"/>
            <a:r>
              <a:rPr lang="en-US" sz="4400" b="1" dirty="0">
                <a:solidFill>
                  <a:schemeClr val="accent4">
                    <a:lumMod val="60000"/>
                    <a:lumOff val="40000"/>
                  </a:schemeClr>
                </a:solidFill>
              </a:rPr>
              <a:t>Updating License Data</a:t>
            </a:r>
            <a:endParaRPr lang="en-US" sz="4400" i="1" dirty="0">
              <a:solidFill>
                <a:schemeClr val="bg1"/>
              </a:solidFill>
            </a:endParaRPr>
          </a:p>
        </p:txBody>
      </p:sp>
      <p:sp>
        <p:nvSpPr>
          <p:cNvPr id="9" name="Right Arrow 8"/>
          <p:cNvSpPr/>
          <p:nvPr/>
        </p:nvSpPr>
        <p:spPr>
          <a:xfrm rot="9092362" flipV="1">
            <a:off x="533872" y="3102340"/>
            <a:ext cx="1344489" cy="338864"/>
          </a:xfrm>
          <a:prstGeom prst="rightArrow">
            <a:avLst>
              <a:gd name="adj1" fmla="val 74263"/>
              <a:gd name="adj2" fmla="val 215610"/>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solidFill>
                  <a:srgbClr val="FF0000"/>
                </a:solidFill>
              </a:rPr>
              <a:t>1</a:t>
            </a:r>
            <a:r>
              <a:rPr lang="en-US" dirty="0">
                <a:solidFill>
                  <a:srgbClr val="FF0000"/>
                </a:solidFill>
              </a:rPr>
              <a:t>.</a:t>
            </a:r>
          </a:p>
        </p:txBody>
      </p:sp>
      <p:sp>
        <p:nvSpPr>
          <p:cNvPr id="7" name="Rectangle 6"/>
          <p:cNvSpPr/>
          <p:nvPr/>
        </p:nvSpPr>
        <p:spPr>
          <a:xfrm>
            <a:off x="1877860" y="2449796"/>
            <a:ext cx="2057918" cy="1658403"/>
          </a:xfrm>
          <a:prstGeom prst="rect">
            <a:avLst/>
          </a:prstGeom>
          <a:solidFill>
            <a:schemeClr val="bg1"/>
          </a:solidFill>
          <a:ln w="25400">
            <a:solidFill>
              <a:srgbClr val="FF0000"/>
            </a:solidFill>
            <a:prstDash val="dashDot"/>
          </a:ln>
        </p:spPr>
        <p:txBody>
          <a:bodyPr wrap="square">
            <a:spAutoFit/>
          </a:bodyPr>
          <a:lstStyle/>
          <a:p>
            <a:pPr>
              <a:lnSpc>
                <a:spcPct val="107000"/>
              </a:lnSpc>
              <a:spcAft>
                <a:spcPts val="800"/>
              </a:spcAft>
            </a:pPr>
            <a:r>
              <a:rPr lang="en-US" sz="2000" dirty="0">
                <a:solidFill>
                  <a:srgbClr val="FF0000"/>
                </a:solidFill>
                <a:latin typeface="Calibri" panose="020F0502020204030204" pitchFamily="34" charset="0"/>
                <a:cs typeface="Times New Roman" panose="02020603050405020304" pitchFamily="18" charset="0"/>
              </a:rPr>
              <a:t>1. Click</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on the + signs </a:t>
            </a: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to </a:t>
            </a:r>
            <a:r>
              <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expand the Required fields</a:t>
            </a:r>
            <a:endPar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5" name="Picture 14">
            <a:extLst>
              <a:ext uri="{FF2B5EF4-FFF2-40B4-BE49-F238E27FC236}">
                <a16:creationId xmlns:a16="http://schemas.microsoft.com/office/drawing/2014/main" id="{F0E25671-7850-4A89-A018-30FA900CCF84}"/>
              </a:ext>
            </a:extLst>
          </p:cNvPr>
          <p:cNvPicPr>
            <a:picLocks noChangeAspect="1"/>
          </p:cNvPicPr>
          <p:nvPr/>
        </p:nvPicPr>
        <p:blipFill>
          <a:blip r:embed="rId3"/>
          <a:stretch>
            <a:fillRect/>
          </a:stretch>
        </p:blipFill>
        <p:spPr>
          <a:xfrm>
            <a:off x="7880620" y="1547547"/>
            <a:ext cx="4014942" cy="4639960"/>
          </a:xfrm>
          <a:prstGeom prst="rect">
            <a:avLst/>
          </a:prstGeom>
        </p:spPr>
      </p:pic>
      <p:sp>
        <p:nvSpPr>
          <p:cNvPr id="16" name="Right Arrow 8">
            <a:extLst>
              <a:ext uri="{FF2B5EF4-FFF2-40B4-BE49-F238E27FC236}">
                <a16:creationId xmlns:a16="http://schemas.microsoft.com/office/drawing/2014/main" id="{1633E4EE-E8CF-47C4-9C38-664A48876075}"/>
              </a:ext>
            </a:extLst>
          </p:cNvPr>
          <p:cNvSpPr/>
          <p:nvPr/>
        </p:nvSpPr>
        <p:spPr>
          <a:xfrm rot="9646593" flipV="1">
            <a:off x="515320" y="3636478"/>
            <a:ext cx="1344489" cy="338864"/>
          </a:xfrm>
          <a:prstGeom prst="rightArrow">
            <a:avLst>
              <a:gd name="adj1" fmla="val 74263"/>
              <a:gd name="adj2" fmla="val 215610"/>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solidFill>
                  <a:srgbClr val="FF0000"/>
                </a:solidFill>
              </a:rPr>
              <a:t>1</a:t>
            </a:r>
            <a:r>
              <a:rPr lang="en-US" dirty="0">
                <a:solidFill>
                  <a:srgbClr val="FF0000"/>
                </a:solidFill>
              </a:rPr>
              <a:t>.</a:t>
            </a:r>
          </a:p>
        </p:txBody>
      </p:sp>
      <p:sp>
        <p:nvSpPr>
          <p:cNvPr id="17" name="Rectangle 16">
            <a:extLst>
              <a:ext uri="{FF2B5EF4-FFF2-40B4-BE49-F238E27FC236}">
                <a16:creationId xmlns:a16="http://schemas.microsoft.com/office/drawing/2014/main" id="{6A680619-1C69-4119-BC06-C1CE680AD13B}"/>
              </a:ext>
            </a:extLst>
          </p:cNvPr>
          <p:cNvSpPr/>
          <p:nvPr/>
        </p:nvSpPr>
        <p:spPr>
          <a:xfrm>
            <a:off x="995014" y="4206900"/>
            <a:ext cx="3156852" cy="736355"/>
          </a:xfrm>
          <a:prstGeom prst="rect">
            <a:avLst/>
          </a:prstGeom>
          <a:solidFill>
            <a:schemeClr val="bg1"/>
          </a:solidFill>
          <a:ln w="25400">
            <a:solidFill>
              <a:srgbClr val="FF0000"/>
            </a:solidFill>
            <a:prstDash val="dashDot"/>
          </a:ln>
        </p:spPr>
        <p:txBody>
          <a:bodyPr wrap="square">
            <a:spAutoFit/>
          </a:bodyPr>
          <a:lstStyle/>
          <a:p>
            <a:pPr>
              <a:lnSpc>
                <a:spcPct val="107000"/>
              </a:lnSpc>
              <a:spcAft>
                <a:spcPts val="800"/>
              </a:spcAft>
            </a:pPr>
            <a:r>
              <a:rPr lang="en-US" sz="2000" dirty="0">
                <a:solidFill>
                  <a:srgbClr val="FF0000"/>
                </a:solidFill>
                <a:latin typeface="Calibri" panose="020F0502020204030204" pitchFamily="34" charset="0"/>
                <a:cs typeface="Times New Roman" panose="02020603050405020304" pitchFamily="18" charset="0"/>
              </a:rPr>
              <a:t>3. Add any attachments (e.g. Lease Addendum updates. </a:t>
            </a:r>
          </a:p>
        </p:txBody>
      </p:sp>
      <p:sp>
        <p:nvSpPr>
          <p:cNvPr id="8" name="Right Arrow 7"/>
          <p:cNvSpPr/>
          <p:nvPr/>
        </p:nvSpPr>
        <p:spPr>
          <a:xfrm rot="11243139" flipH="1" flipV="1">
            <a:off x="978233" y="4903495"/>
            <a:ext cx="1157724" cy="338864"/>
          </a:xfrm>
          <a:prstGeom prst="rightArrow">
            <a:avLst>
              <a:gd name="adj1" fmla="val 74263"/>
              <a:gd name="adj2" fmla="val 116668"/>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solidFill>
                  <a:srgbClr val="FF0000"/>
                </a:solidFill>
              </a:rPr>
              <a:t>3a</a:t>
            </a:r>
            <a:r>
              <a:rPr lang="en-US" dirty="0">
                <a:solidFill>
                  <a:srgbClr val="FF0000"/>
                </a:solidFill>
              </a:rPr>
              <a:t>.</a:t>
            </a:r>
          </a:p>
        </p:txBody>
      </p:sp>
      <p:sp>
        <p:nvSpPr>
          <p:cNvPr id="18" name="Rectangle 17">
            <a:extLst>
              <a:ext uri="{FF2B5EF4-FFF2-40B4-BE49-F238E27FC236}">
                <a16:creationId xmlns:a16="http://schemas.microsoft.com/office/drawing/2014/main" id="{76733097-99B7-4FEB-ADCC-19BD5BACC6BA}"/>
              </a:ext>
            </a:extLst>
          </p:cNvPr>
          <p:cNvSpPr/>
          <p:nvPr/>
        </p:nvSpPr>
        <p:spPr>
          <a:xfrm>
            <a:off x="4446827" y="1343585"/>
            <a:ext cx="3508757" cy="5296193"/>
          </a:xfrm>
          <a:prstGeom prst="rect">
            <a:avLst/>
          </a:prstGeom>
          <a:solidFill>
            <a:schemeClr val="bg1"/>
          </a:solidFill>
          <a:ln w="25400">
            <a:solidFill>
              <a:srgbClr val="FF0000"/>
            </a:solidFill>
            <a:prstDash val="dashDot"/>
          </a:ln>
        </p:spPr>
        <p:txBody>
          <a:bodyPr wrap="square">
            <a:spAutoFit/>
          </a:bodyPr>
          <a:lstStyle/>
          <a:p>
            <a:pPr>
              <a:lnSpc>
                <a:spcPct val="107000"/>
              </a:lnSpc>
              <a:spcAft>
                <a:spcPts val="800"/>
              </a:spcAft>
            </a:pPr>
            <a:r>
              <a:rPr lang="en-US" sz="2000" dirty="0">
                <a:solidFill>
                  <a:srgbClr val="FF0000"/>
                </a:solidFill>
                <a:latin typeface="Calibri" panose="020F0502020204030204" pitchFamily="34" charset="0"/>
                <a:cs typeface="Times New Roman" panose="02020603050405020304" pitchFamily="18" charset="0"/>
              </a:rPr>
              <a:t>2a. Fill in or Review the requested data fields.   (Note that the Required fields start with an </a:t>
            </a:r>
            <a:r>
              <a:rPr lang="en-US" sz="3200" b="1" dirty="0">
                <a:solidFill>
                  <a:srgbClr val="FF0000"/>
                </a:solidFill>
                <a:latin typeface="Calibri" panose="020F0502020204030204" pitchFamily="34" charset="0"/>
                <a:cs typeface="Times New Roman" panose="02020603050405020304" pitchFamily="18" charset="0"/>
              </a:rPr>
              <a:t>*</a:t>
            </a:r>
            <a:r>
              <a:rPr lang="en-US" sz="2000" dirty="0">
                <a:solidFill>
                  <a:srgbClr val="FF0000"/>
                </a:solidFill>
                <a:latin typeface="Calibri" panose="020F0502020204030204" pitchFamily="34" charset="0"/>
                <a:cs typeface="Times New Roman" panose="02020603050405020304" pitchFamily="18" charset="0"/>
              </a:rPr>
              <a:t>)</a:t>
            </a:r>
          </a:p>
          <a:p>
            <a:pPr>
              <a:lnSpc>
                <a:spcPct val="107000"/>
              </a:lnSpc>
              <a:spcAft>
                <a:spcPts val="800"/>
              </a:spcAft>
            </a:pPr>
            <a:endParaRPr lang="en-US" sz="2000" dirty="0">
              <a:solidFill>
                <a:srgbClr val="FF0000"/>
              </a:solidFill>
              <a:latin typeface="Calibri" panose="020F0502020204030204" pitchFamily="34" charset="0"/>
              <a:cs typeface="Times New Roman" panose="02020603050405020304" pitchFamily="18" charset="0"/>
            </a:endParaRPr>
          </a:p>
          <a:p>
            <a:pPr>
              <a:lnSpc>
                <a:spcPct val="107000"/>
              </a:lnSpc>
              <a:spcAft>
                <a:spcPts val="800"/>
              </a:spcAft>
            </a:pPr>
            <a:r>
              <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2b.If the data field has an down arrow on the right side of the data box click that and select the most appropriate choice. </a:t>
            </a:r>
          </a:p>
          <a:p>
            <a:pPr>
              <a:lnSpc>
                <a:spcPct val="107000"/>
              </a:lnSpc>
              <a:spcAft>
                <a:spcPts val="800"/>
              </a:spcAft>
            </a:pPr>
            <a:r>
              <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Hover or click on the ? Mark for assistance or additional information</a:t>
            </a:r>
          </a:p>
          <a:p>
            <a:pPr>
              <a:lnSpc>
                <a:spcPct val="107000"/>
              </a:lnSpc>
              <a:spcAft>
                <a:spcPts val="800"/>
              </a:spcAft>
            </a:pPr>
            <a:r>
              <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2c. Don’t forget the tenant Data as well</a:t>
            </a:r>
          </a:p>
        </p:txBody>
      </p:sp>
      <p:sp>
        <p:nvSpPr>
          <p:cNvPr id="10" name="Right Arrow 9"/>
          <p:cNvSpPr/>
          <p:nvPr/>
        </p:nvSpPr>
        <p:spPr>
          <a:xfrm rot="9234996" flipV="1">
            <a:off x="8438582" y="3216127"/>
            <a:ext cx="1221120" cy="357638"/>
          </a:xfrm>
          <a:prstGeom prst="rightArrow">
            <a:avLst>
              <a:gd name="adj1" fmla="val 60390"/>
              <a:gd name="adj2" fmla="val 117911"/>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solidFill>
                  <a:srgbClr val="FF0000"/>
                </a:solidFill>
              </a:rPr>
              <a:t>2a</a:t>
            </a:r>
            <a:r>
              <a:rPr lang="en-US" dirty="0">
                <a:solidFill>
                  <a:srgbClr val="FF0000"/>
                </a:solidFill>
              </a:rPr>
              <a:t>.</a:t>
            </a:r>
          </a:p>
        </p:txBody>
      </p:sp>
      <p:sp>
        <p:nvSpPr>
          <p:cNvPr id="19" name="Right Arrow 9">
            <a:extLst>
              <a:ext uri="{FF2B5EF4-FFF2-40B4-BE49-F238E27FC236}">
                <a16:creationId xmlns:a16="http://schemas.microsoft.com/office/drawing/2014/main" id="{622F2650-35A6-4894-9388-0DE8C54D5395}"/>
              </a:ext>
            </a:extLst>
          </p:cNvPr>
          <p:cNvSpPr/>
          <p:nvPr/>
        </p:nvSpPr>
        <p:spPr>
          <a:xfrm rot="12707662" flipH="1" flipV="1">
            <a:off x="9805429" y="3207080"/>
            <a:ext cx="1017421" cy="357638"/>
          </a:xfrm>
          <a:prstGeom prst="rightArrow">
            <a:avLst>
              <a:gd name="adj1" fmla="val 60390"/>
              <a:gd name="adj2" fmla="val 117911"/>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solidFill>
                  <a:srgbClr val="FF0000"/>
                </a:solidFill>
              </a:rPr>
              <a:t>2b</a:t>
            </a:r>
            <a:r>
              <a:rPr lang="en-US" dirty="0">
                <a:solidFill>
                  <a:srgbClr val="FF0000"/>
                </a:solidFill>
              </a:rPr>
              <a:t>.</a:t>
            </a:r>
          </a:p>
        </p:txBody>
      </p:sp>
      <p:sp>
        <p:nvSpPr>
          <p:cNvPr id="20" name="Right Arrow 9">
            <a:extLst>
              <a:ext uri="{FF2B5EF4-FFF2-40B4-BE49-F238E27FC236}">
                <a16:creationId xmlns:a16="http://schemas.microsoft.com/office/drawing/2014/main" id="{CF9BA9B2-1EE0-40CD-AB94-79CEDC655E8B}"/>
              </a:ext>
            </a:extLst>
          </p:cNvPr>
          <p:cNvSpPr/>
          <p:nvPr/>
        </p:nvSpPr>
        <p:spPr>
          <a:xfrm rot="12707662" flipH="1" flipV="1">
            <a:off x="8500054" y="5400978"/>
            <a:ext cx="1017421" cy="357638"/>
          </a:xfrm>
          <a:prstGeom prst="rightArrow">
            <a:avLst>
              <a:gd name="adj1" fmla="val 60390"/>
              <a:gd name="adj2" fmla="val 117911"/>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solidFill>
                  <a:srgbClr val="FF0000"/>
                </a:solidFill>
              </a:rPr>
              <a:t>2c</a:t>
            </a:r>
            <a:r>
              <a:rPr lang="en-US" dirty="0">
                <a:solidFill>
                  <a:srgbClr val="FF0000"/>
                </a:solidFill>
              </a:rPr>
              <a:t>.</a:t>
            </a:r>
          </a:p>
        </p:txBody>
      </p:sp>
      <p:sp>
        <p:nvSpPr>
          <p:cNvPr id="21" name="Right Arrow 7">
            <a:extLst>
              <a:ext uri="{FF2B5EF4-FFF2-40B4-BE49-F238E27FC236}">
                <a16:creationId xmlns:a16="http://schemas.microsoft.com/office/drawing/2014/main" id="{D00C546C-43C1-417C-8D46-F5E627D2D6A0}"/>
              </a:ext>
            </a:extLst>
          </p:cNvPr>
          <p:cNvSpPr/>
          <p:nvPr/>
        </p:nvSpPr>
        <p:spPr>
          <a:xfrm rot="8371073" flipV="1">
            <a:off x="2807031" y="5546117"/>
            <a:ext cx="1540846" cy="338864"/>
          </a:xfrm>
          <a:prstGeom prst="rightArrow">
            <a:avLst>
              <a:gd name="adj1" fmla="val 74263"/>
              <a:gd name="adj2" fmla="val 116668"/>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solidFill>
                  <a:srgbClr val="FF0000"/>
                </a:solidFill>
              </a:rPr>
              <a:t>4.  </a:t>
            </a:r>
            <a:r>
              <a:rPr lang="en-US" sz="2000" dirty="0">
                <a:solidFill>
                  <a:srgbClr val="FF0000"/>
                </a:solidFill>
              </a:rPr>
              <a:t>Next Step</a:t>
            </a:r>
            <a:endParaRPr lang="en-US" dirty="0">
              <a:solidFill>
                <a:srgbClr val="FF0000"/>
              </a:solidFill>
            </a:endParaRPr>
          </a:p>
        </p:txBody>
      </p:sp>
      <p:sp>
        <p:nvSpPr>
          <p:cNvPr id="22" name="Right Arrow 7">
            <a:extLst>
              <a:ext uri="{FF2B5EF4-FFF2-40B4-BE49-F238E27FC236}">
                <a16:creationId xmlns:a16="http://schemas.microsoft.com/office/drawing/2014/main" id="{62C1B221-20D5-4CAF-9608-8EFA464B02FA}"/>
              </a:ext>
            </a:extLst>
          </p:cNvPr>
          <p:cNvSpPr/>
          <p:nvPr/>
        </p:nvSpPr>
        <p:spPr>
          <a:xfrm rot="10800000" flipV="1">
            <a:off x="779253" y="5619544"/>
            <a:ext cx="1318071" cy="338864"/>
          </a:xfrm>
          <a:prstGeom prst="rightArrow">
            <a:avLst>
              <a:gd name="adj1" fmla="val 74263"/>
              <a:gd name="adj2" fmla="val 116668"/>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solidFill>
                  <a:srgbClr val="FF0000"/>
                </a:solidFill>
              </a:rPr>
              <a:t>3b</a:t>
            </a:r>
            <a:r>
              <a:rPr lang="en-US" dirty="0">
                <a:solidFill>
                  <a:srgbClr val="FF0000"/>
                </a:solidFill>
              </a:rPr>
              <a:t>. upload</a:t>
            </a:r>
          </a:p>
        </p:txBody>
      </p:sp>
    </p:spTree>
    <p:extLst>
      <p:ext uri="{BB962C8B-B14F-4D97-AF65-F5344CB8AC3E}">
        <p14:creationId xmlns:p14="http://schemas.microsoft.com/office/powerpoint/2010/main" val="1200306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207D31-C29A-40DC-9616-3494EA5455DF}"/>
              </a:ext>
            </a:extLst>
          </p:cNvPr>
          <p:cNvPicPr>
            <a:picLocks noChangeAspect="1"/>
          </p:cNvPicPr>
          <p:nvPr/>
        </p:nvPicPr>
        <p:blipFill>
          <a:blip r:embed="rId2"/>
          <a:stretch>
            <a:fillRect/>
          </a:stretch>
        </p:blipFill>
        <p:spPr>
          <a:xfrm>
            <a:off x="0" y="1401489"/>
            <a:ext cx="3156852" cy="5127736"/>
          </a:xfrm>
          <a:prstGeom prst="rect">
            <a:avLst/>
          </a:prstGeom>
        </p:spPr>
      </p:pic>
      <p:sp>
        <p:nvSpPr>
          <p:cNvPr id="3" name="TextBox 2"/>
          <p:cNvSpPr txBox="1"/>
          <p:nvPr/>
        </p:nvSpPr>
        <p:spPr>
          <a:xfrm>
            <a:off x="1694809" y="0"/>
            <a:ext cx="10133045" cy="1200329"/>
          </a:xfrm>
          <a:prstGeom prst="rect">
            <a:avLst/>
          </a:prstGeom>
          <a:noFill/>
        </p:spPr>
        <p:txBody>
          <a:bodyPr wrap="square" rtlCol="0">
            <a:spAutoFit/>
          </a:bodyPr>
          <a:lstStyle/>
          <a:p>
            <a:pPr algn="ctr"/>
            <a:r>
              <a:rPr lang="en-US" sz="2800" dirty="0">
                <a:solidFill>
                  <a:schemeClr val="bg1"/>
                </a:solidFill>
              </a:rPr>
              <a:t>Aurora - Property License</a:t>
            </a:r>
          </a:p>
          <a:p>
            <a:pPr algn="ctr"/>
            <a:r>
              <a:rPr lang="en-US" sz="4400" b="1" dirty="0">
                <a:solidFill>
                  <a:schemeClr val="accent4">
                    <a:lumMod val="60000"/>
                    <a:lumOff val="40000"/>
                  </a:schemeClr>
                </a:solidFill>
              </a:rPr>
              <a:t>Updating Contact Information</a:t>
            </a:r>
            <a:endParaRPr lang="en-US" sz="4400" i="1" dirty="0">
              <a:solidFill>
                <a:schemeClr val="bg1"/>
              </a:solidFill>
            </a:endParaRPr>
          </a:p>
        </p:txBody>
      </p:sp>
      <p:sp>
        <p:nvSpPr>
          <p:cNvPr id="9" name="Right Arrow 8"/>
          <p:cNvSpPr/>
          <p:nvPr/>
        </p:nvSpPr>
        <p:spPr>
          <a:xfrm rot="9092362" flipV="1">
            <a:off x="1994618" y="2491035"/>
            <a:ext cx="749364" cy="338864"/>
          </a:xfrm>
          <a:prstGeom prst="rightArrow">
            <a:avLst>
              <a:gd name="adj1" fmla="val 74263"/>
              <a:gd name="adj2" fmla="val 112107"/>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solidFill>
                  <a:srgbClr val="FF0000"/>
                </a:solidFill>
              </a:rPr>
              <a:t>1</a:t>
            </a:r>
            <a:r>
              <a:rPr lang="en-US" dirty="0">
                <a:solidFill>
                  <a:srgbClr val="FF0000"/>
                </a:solidFill>
              </a:rPr>
              <a:t>.</a:t>
            </a:r>
          </a:p>
        </p:txBody>
      </p:sp>
      <p:sp>
        <p:nvSpPr>
          <p:cNvPr id="7" name="Rectangle 6"/>
          <p:cNvSpPr/>
          <p:nvPr/>
        </p:nvSpPr>
        <p:spPr>
          <a:xfrm>
            <a:off x="3483498" y="1401489"/>
            <a:ext cx="4074297" cy="3546997"/>
          </a:xfrm>
          <a:prstGeom prst="rect">
            <a:avLst/>
          </a:prstGeom>
          <a:solidFill>
            <a:schemeClr val="bg1"/>
          </a:solidFill>
          <a:ln w="25400">
            <a:solidFill>
              <a:srgbClr val="FF0000"/>
            </a:solidFill>
            <a:prstDash val="dashDot"/>
          </a:ln>
        </p:spPr>
        <p:txBody>
          <a:bodyPr wrap="square">
            <a:spAutoFit/>
          </a:bodyPr>
          <a:lstStyle/>
          <a:p>
            <a:pPr marL="457200" indent="-457200">
              <a:lnSpc>
                <a:spcPct val="107000"/>
              </a:lnSpc>
              <a:spcAft>
                <a:spcPts val="800"/>
              </a:spcAft>
              <a:buAutoNum type="arabicPeriod"/>
            </a:pPr>
            <a:r>
              <a:rPr lang="en-US" sz="2000" dirty="0">
                <a:solidFill>
                  <a:srgbClr val="FF0000"/>
                </a:solidFill>
                <a:latin typeface="Calibri" panose="020F0502020204030204" pitchFamily="34" charset="0"/>
                <a:cs typeface="Times New Roman" panose="02020603050405020304" pitchFamily="18" charset="0"/>
              </a:rPr>
              <a:t>Update Licensee phone information (Note: the </a:t>
            </a:r>
            <a:r>
              <a:rPr lang="en-US" sz="3200" b="1" dirty="0">
                <a:solidFill>
                  <a:srgbClr val="FF0000"/>
                </a:solidFill>
                <a:latin typeface="Calibri" panose="020F0502020204030204" pitchFamily="34" charset="0"/>
                <a:cs typeface="Times New Roman" panose="02020603050405020304" pitchFamily="18" charset="0"/>
              </a:rPr>
              <a:t>* </a:t>
            </a:r>
            <a:r>
              <a:rPr lang="en-US" sz="2000" dirty="0">
                <a:solidFill>
                  <a:srgbClr val="FF0000"/>
                </a:solidFill>
                <a:latin typeface="Calibri" panose="020F0502020204030204" pitchFamily="34" charset="0"/>
                <a:cs typeface="Times New Roman" panose="02020603050405020304" pitchFamily="18" charset="0"/>
              </a:rPr>
              <a:t>represents a required field) </a:t>
            </a:r>
          </a:p>
          <a:p>
            <a:pPr marL="457200" indent="-457200">
              <a:lnSpc>
                <a:spcPct val="107000"/>
              </a:lnSpc>
              <a:spcAft>
                <a:spcPts val="800"/>
              </a:spcAft>
              <a:buAutoNum type="arabicPeriod"/>
            </a:pPr>
            <a:r>
              <a:rPr lang="en-US" sz="2000" dirty="0">
                <a:solidFill>
                  <a:srgbClr val="FF0000"/>
                </a:solidFill>
                <a:latin typeface="Calibri" panose="020F0502020204030204" pitchFamily="34" charset="0"/>
                <a:cs typeface="Times New Roman" panose="02020603050405020304" pitchFamily="18" charset="0"/>
              </a:rPr>
              <a:t>Update the Mailing information (click copy from licensee address if the same) </a:t>
            </a:r>
          </a:p>
          <a:p>
            <a:pPr marL="457200" indent="-457200">
              <a:lnSpc>
                <a:spcPct val="107000"/>
              </a:lnSpc>
              <a:spcAft>
                <a:spcPts val="800"/>
              </a:spcAft>
              <a:buAutoNum type="arabicPeriod"/>
            </a:pPr>
            <a:r>
              <a:rPr lang="en-US" sz="2000" dirty="0">
                <a:solidFill>
                  <a:srgbClr val="FF0000"/>
                </a:solidFill>
                <a:latin typeface="Calibri" panose="020F0502020204030204" pitchFamily="34" charset="0"/>
                <a:cs typeface="Times New Roman" panose="02020603050405020304" pitchFamily="18" charset="0"/>
              </a:rPr>
              <a:t>Update the contacts Information if required. </a:t>
            </a:r>
          </a:p>
          <a:p>
            <a:pPr marL="457200" indent="-457200">
              <a:lnSpc>
                <a:spcPct val="107000"/>
              </a:lnSpc>
              <a:spcAft>
                <a:spcPts val="800"/>
              </a:spcAft>
              <a:buAutoNum type="arabicPeriod"/>
            </a:pPr>
            <a:r>
              <a:rPr lang="en-US" sz="2000" dirty="0">
                <a:solidFill>
                  <a:srgbClr val="FF0000"/>
                </a:solidFill>
                <a:latin typeface="Calibri" panose="020F0502020204030204" pitchFamily="34" charset="0"/>
                <a:cs typeface="Times New Roman" panose="02020603050405020304" pitchFamily="18" charset="0"/>
              </a:rPr>
              <a:t>Click NEXT STEP when complete</a:t>
            </a:r>
          </a:p>
        </p:txBody>
      </p:sp>
      <p:sp>
        <p:nvSpPr>
          <p:cNvPr id="16" name="Right Arrow 8">
            <a:extLst>
              <a:ext uri="{FF2B5EF4-FFF2-40B4-BE49-F238E27FC236}">
                <a16:creationId xmlns:a16="http://schemas.microsoft.com/office/drawing/2014/main" id="{1633E4EE-E8CF-47C4-9C38-664A48876075}"/>
              </a:ext>
            </a:extLst>
          </p:cNvPr>
          <p:cNvSpPr/>
          <p:nvPr/>
        </p:nvSpPr>
        <p:spPr>
          <a:xfrm rot="9646593" flipV="1">
            <a:off x="811933" y="3588949"/>
            <a:ext cx="828773" cy="338864"/>
          </a:xfrm>
          <a:prstGeom prst="rightArrow">
            <a:avLst>
              <a:gd name="adj1" fmla="val 74263"/>
              <a:gd name="adj2" fmla="val 114639"/>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solidFill>
                  <a:srgbClr val="FF0000"/>
                </a:solidFill>
              </a:rPr>
              <a:t>2</a:t>
            </a:r>
            <a:r>
              <a:rPr lang="en-US" dirty="0">
                <a:solidFill>
                  <a:srgbClr val="FF0000"/>
                </a:solidFill>
              </a:rPr>
              <a:t>.</a:t>
            </a:r>
          </a:p>
        </p:txBody>
      </p:sp>
      <p:sp>
        <p:nvSpPr>
          <p:cNvPr id="8" name="Right Arrow 7"/>
          <p:cNvSpPr/>
          <p:nvPr/>
        </p:nvSpPr>
        <p:spPr>
          <a:xfrm rot="12664708" flipH="1" flipV="1">
            <a:off x="1154023" y="4807609"/>
            <a:ext cx="922010" cy="338864"/>
          </a:xfrm>
          <a:prstGeom prst="rightArrow">
            <a:avLst>
              <a:gd name="adj1" fmla="val 74263"/>
              <a:gd name="adj2" fmla="val 116668"/>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solidFill>
                  <a:srgbClr val="FF0000"/>
                </a:solidFill>
              </a:rPr>
              <a:t>3</a:t>
            </a:r>
            <a:r>
              <a:rPr lang="en-US" dirty="0">
                <a:solidFill>
                  <a:srgbClr val="FF0000"/>
                </a:solidFill>
              </a:rPr>
              <a:t>.</a:t>
            </a:r>
          </a:p>
        </p:txBody>
      </p:sp>
      <p:pic>
        <p:nvPicPr>
          <p:cNvPr id="6" name="Picture 5">
            <a:extLst>
              <a:ext uri="{FF2B5EF4-FFF2-40B4-BE49-F238E27FC236}">
                <a16:creationId xmlns:a16="http://schemas.microsoft.com/office/drawing/2014/main" id="{386C0D79-02E0-452C-BB22-AB7152CEB17F}"/>
              </a:ext>
            </a:extLst>
          </p:cNvPr>
          <p:cNvPicPr>
            <a:picLocks noChangeAspect="1"/>
          </p:cNvPicPr>
          <p:nvPr/>
        </p:nvPicPr>
        <p:blipFill>
          <a:blip r:embed="rId3"/>
          <a:stretch>
            <a:fillRect/>
          </a:stretch>
        </p:blipFill>
        <p:spPr>
          <a:xfrm>
            <a:off x="7718308" y="1614498"/>
            <a:ext cx="4280040" cy="4099083"/>
          </a:xfrm>
          <a:prstGeom prst="rect">
            <a:avLst/>
          </a:prstGeom>
        </p:spPr>
      </p:pic>
      <p:sp>
        <p:nvSpPr>
          <p:cNvPr id="10" name="Right Arrow 9"/>
          <p:cNvSpPr/>
          <p:nvPr/>
        </p:nvSpPr>
        <p:spPr>
          <a:xfrm rot="9234996" flipH="1" flipV="1">
            <a:off x="10275128" y="5624609"/>
            <a:ext cx="982342" cy="357638"/>
          </a:xfrm>
          <a:prstGeom prst="rightArrow">
            <a:avLst>
              <a:gd name="adj1" fmla="val 60390"/>
              <a:gd name="adj2" fmla="val 117911"/>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solidFill>
                  <a:srgbClr val="FF0000"/>
                </a:solidFill>
              </a:rPr>
              <a:t>4</a:t>
            </a:r>
            <a:r>
              <a:rPr lang="en-US" dirty="0">
                <a:solidFill>
                  <a:srgbClr val="FF0000"/>
                </a:solidFill>
              </a:rPr>
              <a:t>.</a:t>
            </a:r>
          </a:p>
        </p:txBody>
      </p:sp>
    </p:spTree>
    <p:extLst>
      <p:ext uri="{BB962C8B-B14F-4D97-AF65-F5344CB8AC3E}">
        <p14:creationId xmlns:p14="http://schemas.microsoft.com/office/powerpoint/2010/main" val="541265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65044A-BC14-4BA0-9580-572A85100B98}"/>
              </a:ext>
            </a:extLst>
          </p:cNvPr>
          <p:cNvPicPr>
            <a:picLocks noChangeAspect="1"/>
          </p:cNvPicPr>
          <p:nvPr/>
        </p:nvPicPr>
        <p:blipFill>
          <a:blip r:embed="rId2"/>
          <a:stretch>
            <a:fillRect/>
          </a:stretch>
        </p:blipFill>
        <p:spPr>
          <a:xfrm>
            <a:off x="64565" y="1391435"/>
            <a:ext cx="4671810" cy="5326737"/>
          </a:xfrm>
          <a:prstGeom prst="rect">
            <a:avLst/>
          </a:prstGeom>
        </p:spPr>
      </p:pic>
      <p:sp>
        <p:nvSpPr>
          <p:cNvPr id="3" name="TextBox 2"/>
          <p:cNvSpPr txBox="1"/>
          <p:nvPr/>
        </p:nvSpPr>
        <p:spPr>
          <a:xfrm>
            <a:off x="1694809" y="0"/>
            <a:ext cx="10133045" cy="1200329"/>
          </a:xfrm>
          <a:prstGeom prst="rect">
            <a:avLst/>
          </a:prstGeom>
          <a:noFill/>
        </p:spPr>
        <p:txBody>
          <a:bodyPr wrap="square" rtlCol="0">
            <a:spAutoFit/>
          </a:bodyPr>
          <a:lstStyle/>
          <a:p>
            <a:pPr algn="ctr"/>
            <a:r>
              <a:rPr lang="en-US" sz="2800" dirty="0">
                <a:solidFill>
                  <a:schemeClr val="bg1"/>
                </a:solidFill>
              </a:rPr>
              <a:t>Aurora - Property License</a:t>
            </a:r>
          </a:p>
          <a:p>
            <a:pPr algn="ctr"/>
            <a:r>
              <a:rPr lang="en-US" sz="4400" b="1" dirty="0">
                <a:solidFill>
                  <a:schemeClr val="accent4">
                    <a:lumMod val="60000"/>
                    <a:lumOff val="40000"/>
                  </a:schemeClr>
                </a:solidFill>
              </a:rPr>
              <a:t>Review Updated information</a:t>
            </a:r>
            <a:endParaRPr lang="en-US" sz="4400" i="1" dirty="0">
              <a:solidFill>
                <a:schemeClr val="bg1"/>
              </a:solidFill>
            </a:endParaRPr>
          </a:p>
        </p:txBody>
      </p:sp>
      <p:sp>
        <p:nvSpPr>
          <p:cNvPr id="9" name="Right Arrow 8"/>
          <p:cNvSpPr/>
          <p:nvPr/>
        </p:nvSpPr>
        <p:spPr>
          <a:xfrm rot="9092362" flipV="1">
            <a:off x="3310235" y="1698176"/>
            <a:ext cx="749364" cy="338864"/>
          </a:xfrm>
          <a:prstGeom prst="rightArrow">
            <a:avLst>
              <a:gd name="adj1" fmla="val 74263"/>
              <a:gd name="adj2" fmla="val 112107"/>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solidFill>
                  <a:srgbClr val="FF0000"/>
                </a:solidFill>
              </a:rPr>
              <a:t>1</a:t>
            </a:r>
            <a:r>
              <a:rPr lang="en-US" dirty="0">
                <a:solidFill>
                  <a:srgbClr val="FF0000"/>
                </a:solidFill>
              </a:rPr>
              <a:t>.</a:t>
            </a:r>
          </a:p>
        </p:txBody>
      </p:sp>
      <p:sp>
        <p:nvSpPr>
          <p:cNvPr id="7" name="Rectangle 6"/>
          <p:cNvSpPr/>
          <p:nvPr/>
        </p:nvSpPr>
        <p:spPr>
          <a:xfrm>
            <a:off x="5268120" y="1773740"/>
            <a:ext cx="4074297" cy="1929503"/>
          </a:xfrm>
          <a:prstGeom prst="rect">
            <a:avLst/>
          </a:prstGeom>
          <a:solidFill>
            <a:schemeClr val="bg1"/>
          </a:solidFill>
          <a:ln w="25400">
            <a:solidFill>
              <a:srgbClr val="FF0000"/>
            </a:solidFill>
            <a:prstDash val="dashDot"/>
          </a:ln>
        </p:spPr>
        <p:txBody>
          <a:bodyPr wrap="square">
            <a:spAutoFit/>
          </a:bodyPr>
          <a:lstStyle/>
          <a:p>
            <a:pPr marL="457200" indent="-457200">
              <a:lnSpc>
                <a:spcPct val="107000"/>
              </a:lnSpc>
              <a:spcAft>
                <a:spcPts val="800"/>
              </a:spcAft>
              <a:buAutoNum type="arabicPeriod"/>
            </a:pPr>
            <a:r>
              <a:rPr lang="en-US" sz="2000" dirty="0">
                <a:solidFill>
                  <a:srgbClr val="FF0000"/>
                </a:solidFill>
                <a:latin typeface="Calibri" panose="020F0502020204030204" pitchFamily="34" charset="0"/>
                <a:cs typeface="Times New Roman" panose="02020603050405020304" pitchFamily="18" charset="0"/>
              </a:rPr>
              <a:t>Verify that all of the information is correct</a:t>
            </a:r>
          </a:p>
          <a:p>
            <a:pPr marL="457200" indent="-457200">
              <a:lnSpc>
                <a:spcPct val="107000"/>
              </a:lnSpc>
              <a:spcAft>
                <a:spcPts val="800"/>
              </a:spcAft>
              <a:buAutoNum type="arabicPeriod"/>
            </a:pPr>
            <a:r>
              <a:rPr lang="en-US" sz="2000" dirty="0">
                <a:solidFill>
                  <a:srgbClr val="FF0000"/>
                </a:solidFill>
                <a:latin typeface="Calibri" panose="020F0502020204030204" pitchFamily="34" charset="0"/>
                <a:cs typeface="Times New Roman" panose="02020603050405020304" pitchFamily="18" charset="0"/>
              </a:rPr>
              <a:t>If needed EDIT information using the EDIT button</a:t>
            </a:r>
          </a:p>
          <a:p>
            <a:pPr marL="457200" indent="-457200">
              <a:lnSpc>
                <a:spcPct val="107000"/>
              </a:lnSpc>
              <a:spcAft>
                <a:spcPts val="800"/>
              </a:spcAft>
              <a:buAutoNum type="arabicPeriod"/>
            </a:pPr>
            <a:r>
              <a:rPr lang="en-US" sz="2000" dirty="0">
                <a:solidFill>
                  <a:srgbClr val="FF0000"/>
                </a:solidFill>
                <a:latin typeface="Calibri" panose="020F0502020204030204" pitchFamily="34" charset="0"/>
                <a:cs typeface="Times New Roman" panose="02020603050405020304" pitchFamily="18" charset="0"/>
              </a:rPr>
              <a:t>Click NEXT STEP when complete</a:t>
            </a:r>
          </a:p>
        </p:txBody>
      </p:sp>
      <p:sp>
        <p:nvSpPr>
          <p:cNvPr id="16" name="Right Arrow 8">
            <a:extLst>
              <a:ext uri="{FF2B5EF4-FFF2-40B4-BE49-F238E27FC236}">
                <a16:creationId xmlns:a16="http://schemas.microsoft.com/office/drawing/2014/main" id="{1633E4EE-E8CF-47C4-9C38-664A48876075}"/>
              </a:ext>
            </a:extLst>
          </p:cNvPr>
          <p:cNvSpPr/>
          <p:nvPr/>
        </p:nvSpPr>
        <p:spPr>
          <a:xfrm rot="9646593" flipV="1">
            <a:off x="2130005" y="3544529"/>
            <a:ext cx="828773" cy="338864"/>
          </a:xfrm>
          <a:prstGeom prst="rightArrow">
            <a:avLst>
              <a:gd name="adj1" fmla="val 74263"/>
              <a:gd name="adj2" fmla="val 114639"/>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solidFill>
                  <a:srgbClr val="FF0000"/>
                </a:solidFill>
              </a:rPr>
              <a:t>2</a:t>
            </a:r>
            <a:r>
              <a:rPr lang="en-US" dirty="0">
                <a:solidFill>
                  <a:srgbClr val="FF0000"/>
                </a:solidFill>
              </a:rPr>
              <a:t>.</a:t>
            </a:r>
          </a:p>
        </p:txBody>
      </p:sp>
      <p:sp>
        <p:nvSpPr>
          <p:cNvPr id="10" name="Right Arrow 9"/>
          <p:cNvSpPr/>
          <p:nvPr/>
        </p:nvSpPr>
        <p:spPr>
          <a:xfrm rot="9234996" flipV="1">
            <a:off x="2968968" y="6198510"/>
            <a:ext cx="819850" cy="357638"/>
          </a:xfrm>
          <a:prstGeom prst="rightArrow">
            <a:avLst>
              <a:gd name="adj1" fmla="val 60390"/>
              <a:gd name="adj2" fmla="val 117911"/>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solidFill>
                  <a:srgbClr val="FF0000"/>
                </a:solidFill>
              </a:rPr>
              <a:t>3</a:t>
            </a:r>
            <a:r>
              <a:rPr lang="en-US" dirty="0">
                <a:solidFill>
                  <a:srgbClr val="FF0000"/>
                </a:solidFill>
              </a:rPr>
              <a:t>.</a:t>
            </a:r>
          </a:p>
        </p:txBody>
      </p:sp>
    </p:spTree>
    <p:extLst>
      <p:ext uri="{BB962C8B-B14F-4D97-AF65-F5344CB8AC3E}">
        <p14:creationId xmlns:p14="http://schemas.microsoft.com/office/powerpoint/2010/main" val="3070510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65044A-BC14-4BA0-9580-572A85100B98}"/>
              </a:ext>
            </a:extLst>
          </p:cNvPr>
          <p:cNvPicPr>
            <a:picLocks noChangeAspect="1"/>
          </p:cNvPicPr>
          <p:nvPr/>
        </p:nvPicPr>
        <p:blipFill>
          <a:blip r:embed="rId2"/>
          <a:stretch>
            <a:fillRect/>
          </a:stretch>
        </p:blipFill>
        <p:spPr>
          <a:xfrm>
            <a:off x="64565" y="1391435"/>
            <a:ext cx="4671810" cy="5326737"/>
          </a:xfrm>
          <a:prstGeom prst="rect">
            <a:avLst/>
          </a:prstGeom>
        </p:spPr>
      </p:pic>
      <p:sp>
        <p:nvSpPr>
          <p:cNvPr id="3" name="TextBox 2"/>
          <p:cNvSpPr txBox="1"/>
          <p:nvPr/>
        </p:nvSpPr>
        <p:spPr>
          <a:xfrm>
            <a:off x="1694809" y="0"/>
            <a:ext cx="10133045" cy="1200329"/>
          </a:xfrm>
          <a:prstGeom prst="rect">
            <a:avLst/>
          </a:prstGeom>
          <a:noFill/>
        </p:spPr>
        <p:txBody>
          <a:bodyPr wrap="square" rtlCol="0">
            <a:spAutoFit/>
          </a:bodyPr>
          <a:lstStyle/>
          <a:p>
            <a:pPr algn="ctr"/>
            <a:r>
              <a:rPr lang="en-US" sz="2800" dirty="0">
                <a:solidFill>
                  <a:schemeClr val="bg1"/>
                </a:solidFill>
              </a:rPr>
              <a:t>Aurora - Property License</a:t>
            </a:r>
          </a:p>
          <a:p>
            <a:pPr algn="ctr"/>
            <a:r>
              <a:rPr lang="en-US" sz="4400" b="1" dirty="0">
                <a:solidFill>
                  <a:schemeClr val="accent4">
                    <a:lumMod val="60000"/>
                    <a:lumOff val="40000"/>
                  </a:schemeClr>
                </a:solidFill>
              </a:rPr>
              <a:t>Review Updated information</a:t>
            </a:r>
            <a:endParaRPr lang="en-US" sz="4400" i="1" dirty="0">
              <a:solidFill>
                <a:schemeClr val="bg1"/>
              </a:solidFill>
            </a:endParaRPr>
          </a:p>
        </p:txBody>
      </p:sp>
      <p:sp>
        <p:nvSpPr>
          <p:cNvPr id="9" name="Right Arrow 8"/>
          <p:cNvSpPr/>
          <p:nvPr/>
        </p:nvSpPr>
        <p:spPr>
          <a:xfrm rot="9092362" flipV="1">
            <a:off x="3310235" y="1698176"/>
            <a:ext cx="749364" cy="338864"/>
          </a:xfrm>
          <a:prstGeom prst="rightArrow">
            <a:avLst>
              <a:gd name="adj1" fmla="val 74263"/>
              <a:gd name="adj2" fmla="val 112107"/>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solidFill>
                  <a:srgbClr val="FF0000"/>
                </a:solidFill>
              </a:rPr>
              <a:t>1</a:t>
            </a:r>
            <a:r>
              <a:rPr lang="en-US" dirty="0">
                <a:solidFill>
                  <a:srgbClr val="FF0000"/>
                </a:solidFill>
              </a:rPr>
              <a:t>.</a:t>
            </a:r>
          </a:p>
        </p:txBody>
      </p:sp>
      <p:sp>
        <p:nvSpPr>
          <p:cNvPr id="7" name="Rectangle 6"/>
          <p:cNvSpPr/>
          <p:nvPr/>
        </p:nvSpPr>
        <p:spPr>
          <a:xfrm>
            <a:off x="5146822" y="1394256"/>
            <a:ext cx="6787031" cy="1270861"/>
          </a:xfrm>
          <a:prstGeom prst="rect">
            <a:avLst/>
          </a:prstGeom>
          <a:solidFill>
            <a:schemeClr val="bg1"/>
          </a:solidFill>
          <a:ln w="12700">
            <a:solidFill>
              <a:srgbClr val="FF0000"/>
            </a:solidFill>
            <a:prstDash val="dashDot"/>
          </a:ln>
        </p:spPr>
        <p:txBody>
          <a:bodyPr wrap="square">
            <a:spAutoFit/>
          </a:bodyPr>
          <a:lstStyle/>
          <a:p>
            <a:pPr marL="457200" indent="-457200">
              <a:lnSpc>
                <a:spcPct val="107000"/>
              </a:lnSpc>
              <a:spcAft>
                <a:spcPts val="800"/>
              </a:spcAft>
              <a:buAutoNum type="arabicPeriod"/>
            </a:pPr>
            <a:r>
              <a:rPr lang="en-US" sz="2000" dirty="0">
                <a:solidFill>
                  <a:srgbClr val="FF0000"/>
                </a:solidFill>
                <a:latin typeface="Calibri" panose="020F0502020204030204" pitchFamily="34" charset="0"/>
                <a:cs typeface="Times New Roman" panose="02020603050405020304" pitchFamily="18" charset="0"/>
              </a:rPr>
              <a:t>Verify that all of the information is correct</a:t>
            </a:r>
          </a:p>
          <a:p>
            <a:pPr marL="457200" indent="-457200">
              <a:lnSpc>
                <a:spcPct val="107000"/>
              </a:lnSpc>
              <a:spcAft>
                <a:spcPts val="800"/>
              </a:spcAft>
              <a:buAutoNum type="arabicPeriod"/>
            </a:pPr>
            <a:r>
              <a:rPr lang="en-US" sz="2000" dirty="0">
                <a:solidFill>
                  <a:srgbClr val="FF0000"/>
                </a:solidFill>
                <a:latin typeface="Calibri" panose="020F0502020204030204" pitchFamily="34" charset="0"/>
                <a:cs typeface="Times New Roman" panose="02020603050405020304" pitchFamily="18" charset="0"/>
              </a:rPr>
              <a:t>If needed EDIT information using the EDIT button</a:t>
            </a:r>
          </a:p>
          <a:p>
            <a:pPr marL="457200" indent="-457200">
              <a:lnSpc>
                <a:spcPct val="107000"/>
              </a:lnSpc>
              <a:spcAft>
                <a:spcPts val="800"/>
              </a:spcAft>
              <a:buAutoNum type="arabicPeriod"/>
            </a:pPr>
            <a:r>
              <a:rPr lang="en-US" sz="2000" dirty="0">
                <a:solidFill>
                  <a:srgbClr val="FF0000"/>
                </a:solidFill>
                <a:latin typeface="Calibri" panose="020F0502020204030204" pitchFamily="34" charset="0"/>
                <a:cs typeface="Times New Roman" panose="02020603050405020304" pitchFamily="18" charset="0"/>
              </a:rPr>
              <a:t>Click NEXT STEP when complete</a:t>
            </a:r>
          </a:p>
        </p:txBody>
      </p:sp>
      <p:sp>
        <p:nvSpPr>
          <p:cNvPr id="16" name="Right Arrow 8">
            <a:extLst>
              <a:ext uri="{FF2B5EF4-FFF2-40B4-BE49-F238E27FC236}">
                <a16:creationId xmlns:a16="http://schemas.microsoft.com/office/drawing/2014/main" id="{1633E4EE-E8CF-47C4-9C38-664A48876075}"/>
              </a:ext>
            </a:extLst>
          </p:cNvPr>
          <p:cNvSpPr/>
          <p:nvPr/>
        </p:nvSpPr>
        <p:spPr>
          <a:xfrm rot="9646593" flipV="1">
            <a:off x="2114426" y="3432273"/>
            <a:ext cx="828773" cy="338864"/>
          </a:xfrm>
          <a:prstGeom prst="rightArrow">
            <a:avLst>
              <a:gd name="adj1" fmla="val 74263"/>
              <a:gd name="adj2" fmla="val 114639"/>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solidFill>
                  <a:srgbClr val="FF0000"/>
                </a:solidFill>
              </a:rPr>
              <a:t>2</a:t>
            </a:r>
            <a:r>
              <a:rPr lang="en-US" dirty="0">
                <a:solidFill>
                  <a:srgbClr val="FF0000"/>
                </a:solidFill>
              </a:rPr>
              <a:t>.</a:t>
            </a:r>
          </a:p>
        </p:txBody>
      </p:sp>
      <p:sp>
        <p:nvSpPr>
          <p:cNvPr id="10" name="Right Arrow 9"/>
          <p:cNvSpPr/>
          <p:nvPr/>
        </p:nvSpPr>
        <p:spPr>
          <a:xfrm rot="9234996" flipV="1">
            <a:off x="2968968" y="6198510"/>
            <a:ext cx="819850" cy="357638"/>
          </a:xfrm>
          <a:prstGeom prst="rightArrow">
            <a:avLst>
              <a:gd name="adj1" fmla="val 60390"/>
              <a:gd name="adj2" fmla="val 117911"/>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solidFill>
                  <a:srgbClr val="FF0000"/>
                </a:solidFill>
              </a:rPr>
              <a:t>3</a:t>
            </a:r>
            <a:r>
              <a:rPr lang="en-US" dirty="0">
                <a:solidFill>
                  <a:srgbClr val="FF0000"/>
                </a:solidFill>
              </a:rPr>
              <a:t>.</a:t>
            </a:r>
          </a:p>
        </p:txBody>
      </p:sp>
      <p:sp>
        <p:nvSpPr>
          <p:cNvPr id="8" name="Rectangle 7">
            <a:extLst>
              <a:ext uri="{FF2B5EF4-FFF2-40B4-BE49-F238E27FC236}">
                <a16:creationId xmlns:a16="http://schemas.microsoft.com/office/drawing/2014/main" id="{09388021-4AC2-438D-A74A-83E60498653E}"/>
              </a:ext>
            </a:extLst>
          </p:cNvPr>
          <p:cNvSpPr/>
          <p:nvPr/>
        </p:nvSpPr>
        <p:spPr>
          <a:xfrm>
            <a:off x="3610947" y="2989127"/>
            <a:ext cx="8201609" cy="736355"/>
          </a:xfrm>
          <a:prstGeom prst="rect">
            <a:avLst/>
          </a:prstGeom>
          <a:solidFill>
            <a:schemeClr val="bg1"/>
          </a:solidFill>
          <a:ln w="12700">
            <a:solidFill>
              <a:srgbClr val="FF0000"/>
            </a:solidFill>
            <a:prstDash val="dashDot"/>
          </a:ln>
        </p:spPr>
        <p:txBody>
          <a:bodyPr wrap="square">
            <a:spAutoFit/>
          </a:bodyPr>
          <a:lstStyle/>
          <a:p>
            <a:pPr>
              <a:lnSpc>
                <a:spcPct val="107000"/>
              </a:lnSpc>
              <a:spcAft>
                <a:spcPts val="800"/>
              </a:spcAft>
            </a:pPr>
            <a:r>
              <a:rPr lang="en-US" sz="2000" dirty="0">
                <a:solidFill>
                  <a:srgbClr val="FF0000"/>
                </a:solidFill>
                <a:latin typeface="Calibri" panose="020F0502020204030204" pitchFamily="34" charset="0"/>
                <a:cs typeface="Times New Roman" panose="02020603050405020304" pitchFamily="18" charset="0"/>
              </a:rPr>
              <a:t>4.  The Next Screen takes you to a payment screen.   Complete the payment if a balance is due and print your confirmation screen if desired. </a:t>
            </a:r>
          </a:p>
        </p:txBody>
      </p:sp>
      <p:sp>
        <p:nvSpPr>
          <p:cNvPr id="11" name="Rectangle 10">
            <a:extLst>
              <a:ext uri="{FF2B5EF4-FFF2-40B4-BE49-F238E27FC236}">
                <a16:creationId xmlns:a16="http://schemas.microsoft.com/office/drawing/2014/main" id="{668FD6E2-C461-4ABD-B028-8B52FBA4596C}"/>
              </a:ext>
            </a:extLst>
          </p:cNvPr>
          <p:cNvSpPr/>
          <p:nvPr/>
        </p:nvSpPr>
        <p:spPr>
          <a:xfrm>
            <a:off x="2817845" y="3792812"/>
            <a:ext cx="9010009" cy="2053639"/>
          </a:xfrm>
          <a:prstGeom prst="rect">
            <a:avLst/>
          </a:prstGeom>
          <a:solidFill>
            <a:schemeClr val="bg1"/>
          </a:solidFill>
          <a:ln w="12700">
            <a:solidFill>
              <a:srgbClr val="FF0000"/>
            </a:solidFill>
            <a:prstDash val="dashDot"/>
          </a:ln>
        </p:spPr>
        <p:txBody>
          <a:bodyPr wrap="square">
            <a:spAutoFit/>
          </a:bodyPr>
          <a:lstStyle/>
          <a:p>
            <a:pPr>
              <a:lnSpc>
                <a:spcPct val="107000"/>
              </a:lnSpc>
              <a:spcAft>
                <a:spcPts val="800"/>
              </a:spcAft>
            </a:pPr>
            <a:r>
              <a:rPr lang="en-US" sz="2000" dirty="0">
                <a:solidFill>
                  <a:srgbClr val="FF0000"/>
                </a:solidFill>
                <a:latin typeface="Calibri" panose="020F0502020204030204" pitchFamily="34" charset="0"/>
                <a:cs typeface="Times New Roman" panose="02020603050405020304" pitchFamily="18" charset="0"/>
              </a:rPr>
              <a:t>5.  If your license requires an interior inspection this year, you will receive an email confirming the inspection at a later date.  If your license only requires an exterior inspection, we will perform those without appointment.  Please make sure your emails are correct in your contact information to receive inspection confirmations and inspection results.    Please reach out to the inspector if this inspection will not be able to be performed with at least 48 hours notice. </a:t>
            </a:r>
          </a:p>
        </p:txBody>
      </p:sp>
      <p:sp>
        <p:nvSpPr>
          <p:cNvPr id="12" name="Rectangle 11">
            <a:extLst>
              <a:ext uri="{FF2B5EF4-FFF2-40B4-BE49-F238E27FC236}">
                <a16:creationId xmlns:a16="http://schemas.microsoft.com/office/drawing/2014/main" id="{075985AD-AE0A-431B-9EA3-AFE8EBB144C8}"/>
              </a:ext>
            </a:extLst>
          </p:cNvPr>
          <p:cNvSpPr/>
          <p:nvPr/>
        </p:nvSpPr>
        <p:spPr>
          <a:xfrm>
            <a:off x="7788024" y="5806226"/>
            <a:ext cx="3769100" cy="830997"/>
          </a:xfrm>
          <a:prstGeom prst="rect">
            <a:avLst/>
          </a:prstGeom>
          <a:solidFill>
            <a:schemeClr val="bg1"/>
          </a:solidFill>
        </p:spPr>
        <p:txBody>
          <a:bodyPr wrap="square" lIns="91440" tIns="45720" rIns="91440" bIns="45720">
            <a:spAutoFit/>
          </a:bodyPr>
          <a:lstStyle/>
          <a:p>
            <a:pPr algn="ctr"/>
            <a:r>
              <a:rPr lang="en-US" sz="4800" b="1" cap="none" spc="0" dirty="0">
                <a:ln w="22225">
                  <a:solidFill>
                    <a:schemeClr val="accent2"/>
                  </a:solidFill>
                  <a:prstDash val="solid"/>
                </a:ln>
                <a:solidFill>
                  <a:schemeClr val="accent2">
                    <a:lumMod val="40000"/>
                    <a:lumOff val="60000"/>
                  </a:schemeClr>
                </a:solidFill>
                <a:effectLst/>
              </a:rPr>
              <a:t>THANK YOU !</a:t>
            </a:r>
          </a:p>
        </p:txBody>
      </p:sp>
    </p:spTree>
    <p:extLst>
      <p:ext uri="{BB962C8B-B14F-4D97-AF65-F5344CB8AC3E}">
        <p14:creationId xmlns:p14="http://schemas.microsoft.com/office/powerpoint/2010/main" val="4142898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94809" y="0"/>
            <a:ext cx="10133045" cy="1200329"/>
          </a:xfrm>
          <a:prstGeom prst="rect">
            <a:avLst/>
          </a:prstGeom>
          <a:noFill/>
        </p:spPr>
        <p:txBody>
          <a:bodyPr wrap="square" rtlCol="0">
            <a:spAutoFit/>
          </a:bodyPr>
          <a:lstStyle/>
          <a:p>
            <a:pPr algn="ctr"/>
            <a:r>
              <a:rPr lang="en-US" sz="2800" dirty="0">
                <a:solidFill>
                  <a:schemeClr val="bg1"/>
                </a:solidFill>
              </a:rPr>
              <a:t>Aurora - Property License</a:t>
            </a:r>
          </a:p>
          <a:p>
            <a:pPr algn="ctr"/>
            <a:r>
              <a:rPr lang="en-US" sz="4400" b="1" dirty="0">
                <a:solidFill>
                  <a:schemeClr val="accent4">
                    <a:lumMod val="60000"/>
                    <a:lumOff val="40000"/>
                  </a:schemeClr>
                </a:solidFill>
              </a:rPr>
              <a:t>Create a </a:t>
            </a:r>
            <a:r>
              <a:rPr lang="en-US" sz="4400" dirty="0">
                <a:solidFill>
                  <a:schemeClr val="accent4">
                    <a:lumMod val="60000"/>
                    <a:lumOff val="40000"/>
                  </a:schemeClr>
                </a:solidFill>
              </a:rPr>
              <a:t>New Public </a:t>
            </a:r>
            <a:r>
              <a:rPr lang="en-US" sz="4400" b="1" dirty="0">
                <a:solidFill>
                  <a:schemeClr val="accent4">
                    <a:lumMod val="60000"/>
                    <a:lumOff val="40000"/>
                  </a:schemeClr>
                </a:solidFill>
              </a:rPr>
              <a:t>User Account</a:t>
            </a:r>
            <a:endParaRPr lang="en-US" sz="4400" i="1" dirty="0">
              <a:solidFill>
                <a:schemeClr val="bg1"/>
              </a:solidFill>
            </a:endParaRPr>
          </a:p>
        </p:txBody>
      </p:sp>
      <p:pic>
        <p:nvPicPr>
          <p:cNvPr id="4" name="Picture 3"/>
          <p:cNvPicPr/>
          <p:nvPr/>
        </p:nvPicPr>
        <p:blipFill rotWithShape="1">
          <a:blip r:embed="rId2"/>
          <a:srcRect b="24996"/>
          <a:stretch/>
        </p:blipFill>
        <p:spPr>
          <a:xfrm>
            <a:off x="3124199" y="1930718"/>
            <a:ext cx="8417767" cy="3443716"/>
          </a:xfrm>
          <a:prstGeom prst="rect">
            <a:avLst/>
          </a:prstGeom>
        </p:spPr>
      </p:pic>
      <p:sp>
        <p:nvSpPr>
          <p:cNvPr id="6" name="Rectangle 5"/>
          <p:cNvSpPr/>
          <p:nvPr/>
        </p:nvSpPr>
        <p:spPr>
          <a:xfrm>
            <a:off x="847745" y="3058615"/>
            <a:ext cx="2276454" cy="1663597"/>
          </a:xfrm>
          <a:prstGeom prst="rect">
            <a:avLst/>
          </a:prstGeom>
          <a:ln w="25400">
            <a:solidFill>
              <a:srgbClr val="FF0000"/>
            </a:solidFill>
            <a:prstDash val="dashDot"/>
          </a:ln>
        </p:spPr>
        <p:txBody>
          <a:bodyPr wrap="squar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If you have not done so previously; </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Select </a:t>
            </a:r>
            <a:r>
              <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Set up an Account </a:t>
            </a:r>
            <a:r>
              <a:rPr lang="en-US" dirty="0">
                <a:latin typeface="Calibri" panose="020F0502020204030204" pitchFamily="34" charset="0"/>
                <a:ea typeface="Calibri" panose="020F0502020204030204" pitchFamily="34" charset="0"/>
                <a:cs typeface="Times New Roman" panose="02020603050405020304" pitchFamily="18" charset="0"/>
              </a:rPr>
              <a:t>from the upper Orange Ribbon</a:t>
            </a:r>
          </a:p>
        </p:txBody>
      </p:sp>
      <p:sp>
        <p:nvSpPr>
          <p:cNvPr id="2" name="Right Arrow 1"/>
          <p:cNvSpPr/>
          <p:nvPr/>
        </p:nvSpPr>
        <p:spPr>
          <a:xfrm rot="18655606">
            <a:off x="2512232" y="2478124"/>
            <a:ext cx="1720455" cy="594574"/>
          </a:xfrm>
          <a:prstGeom prst="rightArrow">
            <a:avLst>
              <a:gd name="adj1" fmla="val 50000"/>
              <a:gd name="adj2" fmla="val 107852"/>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solidFill>
                  <a:srgbClr val="FF0000"/>
                </a:solidFill>
              </a:rPr>
              <a:t>1a.</a:t>
            </a:r>
          </a:p>
        </p:txBody>
      </p:sp>
      <p:sp>
        <p:nvSpPr>
          <p:cNvPr id="5" name="Rectangle 4"/>
          <p:cNvSpPr/>
          <p:nvPr/>
        </p:nvSpPr>
        <p:spPr>
          <a:xfrm>
            <a:off x="420585" y="1380857"/>
            <a:ext cx="4807791" cy="461665"/>
          </a:xfrm>
          <a:prstGeom prst="rect">
            <a:avLst/>
          </a:prstGeom>
        </p:spPr>
        <p:txBody>
          <a:bodyPr wrap="none">
            <a:spAutoFit/>
          </a:bodyPr>
          <a:lstStyle/>
          <a:p>
            <a:pPr algn="ctr"/>
            <a:r>
              <a:rPr lang="en-US" sz="2400" dirty="0">
                <a:hlinkClick r:id="rId3"/>
              </a:rPr>
              <a:t>https://auro-trk.aspgov.com/etrakit/</a:t>
            </a:r>
            <a:r>
              <a:rPr lang="en-US" sz="2400" dirty="0"/>
              <a:t> </a:t>
            </a:r>
          </a:p>
        </p:txBody>
      </p:sp>
      <p:sp>
        <p:nvSpPr>
          <p:cNvPr id="7" name="Rectangle 6"/>
          <p:cNvSpPr/>
          <p:nvPr/>
        </p:nvSpPr>
        <p:spPr>
          <a:xfrm>
            <a:off x="1899920" y="5614111"/>
            <a:ext cx="8676639" cy="981423"/>
          </a:xfrm>
          <a:prstGeom prst="rect">
            <a:avLst/>
          </a:prstGeom>
          <a:ln w="25400">
            <a:solidFill>
              <a:srgbClr val="FF0000"/>
            </a:solidFill>
            <a:prstDash val="dashDot"/>
          </a:ln>
        </p:spPr>
        <p:txBody>
          <a:bodyPr wrap="squar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If you previously have set up an account but can not recall your username and password;  Please </a:t>
            </a:r>
            <a:r>
              <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select </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FORGOT PASSWORD.  </a:t>
            </a:r>
            <a:r>
              <a:rPr lang="en-US" dirty="0">
                <a:latin typeface="Calibri" panose="020F0502020204030204" pitchFamily="34" charset="0"/>
                <a:ea typeface="Calibri" panose="020F0502020204030204" pitchFamily="34" charset="0"/>
                <a:cs typeface="Times New Roman" panose="02020603050405020304" pitchFamily="18" charset="0"/>
              </a:rPr>
              <a:t>A reset email will be sent to the email for the account.   Should you not receive the reset email please call the office (630) 256-3770</a:t>
            </a:r>
          </a:p>
        </p:txBody>
      </p:sp>
      <p:sp>
        <p:nvSpPr>
          <p:cNvPr id="8" name="Right Arrow 7"/>
          <p:cNvSpPr/>
          <p:nvPr/>
        </p:nvSpPr>
        <p:spPr>
          <a:xfrm rot="16664641">
            <a:off x="8845472" y="3675385"/>
            <a:ext cx="3733412" cy="594574"/>
          </a:xfrm>
          <a:prstGeom prst="rightArrow">
            <a:avLst>
              <a:gd name="adj1" fmla="val 50000"/>
              <a:gd name="adj2" fmla="val 107852"/>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solidFill>
                  <a:srgbClr val="FF0000"/>
                </a:solidFill>
              </a:rPr>
              <a:t>1b.</a:t>
            </a:r>
          </a:p>
        </p:txBody>
      </p:sp>
    </p:spTree>
    <p:extLst>
      <p:ext uri="{BB962C8B-B14F-4D97-AF65-F5344CB8AC3E}">
        <p14:creationId xmlns:p14="http://schemas.microsoft.com/office/powerpoint/2010/main" val="2798823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94809" y="0"/>
            <a:ext cx="10133045" cy="1200329"/>
          </a:xfrm>
          <a:prstGeom prst="rect">
            <a:avLst/>
          </a:prstGeom>
          <a:noFill/>
        </p:spPr>
        <p:txBody>
          <a:bodyPr wrap="square" rtlCol="0">
            <a:spAutoFit/>
          </a:bodyPr>
          <a:lstStyle/>
          <a:p>
            <a:pPr algn="ctr"/>
            <a:r>
              <a:rPr lang="en-US" sz="2800" dirty="0">
                <a:solidFill>
                  <a:schemeClr val="bg1"/>
                </a:solidFill>
              </a:rPr>
              <a:t>Aurora - Property License</a:t>
            </a:r>
          </a:p>
          <a:p>
            <a:pPr algn="ctr"/>
            <a:r>
              <a:rPr lang="en-US" sz="4400" b="1" dirty="0">
                <a:solidFill>
                  <a:schemeClr val="accent4">
                    <a:lumMod val="60000"/>
                    <a:lumOff val="40000"/>
                  </a:schemeClr>
                </a:solidFill>
              </a:rPr>
              <a:t>Create a </a:t>
            </a:r>
            <a:r>
              <a:rPr lang="en-US" sz="4400" dirty="0">
                <a:solidFill>
                  <a:schemeClr val="accent4">
                    <a:lumMod val="60000"/>
                    <a:lumOff val="40000"/>
                  </a:schemeClr>
                </a:solidFill>
              </a:rPr>
              <a:t>New Public </a:t>
            </a:r>
            <a:r>
              <a:rPr lang="en-US" sz="4400" b="1" dirty="0">
                <a:solidFill>
                  <a:schemeClr val="accent4">
                    <a:lumMod val="60000"/>
                    <a:lumOff val="40000"/>
                  </a:schemeClr>
                </a:solidFill>
              </a:rPr>
              <a:t>User Account</a:t>
            </a:r>
            <a:endParaRPr lang="en-US" sz="4400" i="1" dirty="0">
              <a:solidFill>
                <a:schemeClr val="bg1"/>
              </a:solidFill>
            </a:endParaRPr>
          </a:p>
        </p:txBody>
      </p:sp>
      <p:pic>
        <p:nvPicPr>
          <p:cNvPr id="5" name="Picture 4"/>
          <p:cNvPicPr/>
          <p:nvPr/>
        </p:nvPicPr>
        <p:blipFill rotWithShape="1">
          <a:blip r:embed="rId2"/>
          <a:srcRect b="58207"/>
          <a:stretch/>
        </p:blipFill>
        <p:spPr>
          <a:xfrm>
            <a:off x="2333635" y="1369155"/>
            <a:ext cx="6152237" cy="3140215"/>
          </a:xfrm>
          <a:prstGeom prst="rect">
            <a:avLst/>
          </a:prstGeom>
          <a:ln>
            <a:solidFill>
              <a:schemeClr val="accent1"/>
            </a:solidFill>
          </a:ln>
        </p:spPr>
      </p:pic>
      <p:pic>
        <p:nvPicPr>
          <p:cNvPr id="6" name="Picture 5"/>
          <p:cNvPicPr/>
          <p:nvPr/>
        </p:nvPicPr>
        <p:blipFill rotWithShape="1">
          <a:blip r:embed="rId2"/>
          <a:srcRect t="43617" b="1067"/>
          <a:stretch/>
        </p:blipFill>
        <p:spPr>
          <a:xfrm>
            <a:off x="5436296" y="2430050"/>
            <a:ext cx="6656434" cy="4376876"/>
          </a:xfrm>
          <a:prstGeom prst="rect">
            <a:avLst/>
          </a:prstGeom>
          <a:ln>
            <a:solidFill>
              <a:schemeClr val="accent1"/>
            </a:solidFill>
          </a:ln>
        </p:spPr>
      </p:pic>
      <p:sp>
        <p:nvSpPr>
          <p:cNvPr id="7" name="Rectangle 6"/>
          <p:cNvSpPr/>
          <p:nvPr/>
        </p:nvSpPr>
        <p:spPr>
          <a:xfrm>
            <a:off x="404116" y="2680137"/>
            <a:ext cx="1662679" cy="1561005"/>
          </a:xfrm>
          <a:prstGeom prst="rect">
            <a:avLst/>
          </a:prstGeom>
          <a:ln w="25400">
            <a:solidFill>
              <a:srgbClr val="FF0000"/>
            </a:solidFill>
            <a:prstDash val="dashDot"/>
          </a:ln>
        </p:spPr>
        <p:txBody>
          <a:bodyPr wrap="square">
            <a:spAutoFit/>
          </a:bodyPr>
          <a:lstStyle/>
          <a:p>
            <a:pPr>
              <a:lnSpc>
                <a:spcPct val="107000"/>
              </a:lnSpc>
              <a:spcAft>
                <a:spcPts val="800"/>
              </a:spcAft>
            </a:pPr>
            <a:r>
              <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Enter</a:t>
            </a:r>
            <a:r>
              <a:rPr lang="en-US" dirty="0">
                <a:latin typeface="Calibri" panose="020F0502020204030204" pitchFamily="34" charset="0"/>
                <a:ea typeface="Calibri" panose="020F0502020204030204" pitchFamily="34" charset="0"/>
                <a:cs typeface="Times New Roman" panose="02020603050405020304" pitchFamily="18" charset="0"/>
              </a:rPr>
              <a:t> the Required fields indicated by the leading Asterisk *</a:t>
            </a:r>
          </a:p>
        </p:txBody>
      </p:sp>
      <p:sp>
        <p:nvSpPr>
          <p:cNvPr id="9" name="Rectangle 8"/>
          <p:cNvSpPr/>
          <p:nvPr/>
        </p:nvSpPr>
        <p:spPr>
          <a:xfrm>
            <a:off x="8877248" y="2195998"/>
            <a:ext cx="3083872" cy="968278"/>
          </a:xfrm>
          <a:prstGeom prst="rect">
            <a:avLst/>
          </a:prstGeom>
          <a:solidFill>
            <a:schemeClr val="bg1"/>
          </a:solidFill>
          <a:ln w="25400">
            <a:solidFill>
              <a:srgbClr val="FF0000"/>
            </a:solidFill>
            <a:prstDash val="dashDot"/>
          </a:ln>
        </p:spPr>
        <p:txBody>
          <a:bodyPr wrap="squar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Write your User Name and Password down for future reference </a:t>
            </a:r>
          </a:p>
        </p:txBody>
      </p:sp>
      <p:sp>
        <p:nvSpPr>
          <p:cNvPr id="10" name="Curved Down Arrow 9"/>
          <p:cNvSpPr/>
          <p:nvPr/>
        </p:nvSpPr>
        <p:spPr>
          <a:xfrm rot="20396525" flipH="1">
            <a:off x="7793449" y="1613775"/>
            <a:ext cx="1778696" cy="859521"/>
          </a:xfrm>
          <a:prstGeom prst="curvedDownArrow">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solidFill>
                  <a:srgbClr val="FF0000"/>
                </a:solidFill>
              </a:rPr>
              <a:t>2.</a:t>
            </a:r>
          </a:p>
        </p:txBody>
      </p:sp>
      <p:sp>
        <p:nvSpPr>
          <p:cNvPr id="11" name="Curved Down Arrow 10"/>
          <p:cNvSpPr/>
          <p:nvPr/>
        </p:nvSpPr>
        <p:spPr>
          <a:xfrm rot="19478490" flipH="1" flipV="1">
            <a:off x="8787216" y="3609169"/>
            <a:ext cx="3325034" cy="1449602"/>
          </a:xfrm>
          <a:prstGeom prst="curvedDownArrow">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b="1" dirty="0">
              <a:solidFill>
                <a:srgbClr val="FF0000"/>
              </a:solidFill>
            </a:endParaRPr>
          </a:p>
        </p:txBody>
      </p:sp>
      <p:sp>
        <p:nvSpPr>
          <p:cNvPr id="12" name="Right Arrow 11"/>
          <p:cNvSpPr/>
          <p:nvPr/>
        </p:nvSpPr>
        <p:spPr>
          <a:xfrm rot="19868051">
            <a:off x="1421729" y="2127912"/>
            <a:ext cx="1983294" cy="594574"/>
          </a:xfrm>
          <a:prstGeom prst="rightArrow">
            <a:avLst>
              <a:gd name="adj1" fmla="val 50000"/>
              <a:gd name="adj2" fmla="val 107852"/>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solidFill>
                  <a:srgbClr val="FF0000"/>
                </a:solidFill>
              </a:rPr>
              <a:t>1.</a:t>
            </a:r>
          </a:p>
        </p:txBody>
      </p:sp>
    </p:spTree>
    <p:extLst>
      <p:ext uri="{BB962C8B-B14F-4D97-AF65-F5344CB8AC3E}">
        <p14:creationId xmlns:p14="http://schemas.microsoft.com/office/powerpoint/2010/main" val="2150355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94809" y="0"/>
            <a:ext cx="10133045" cy="1200329"/>
          </a:xfrm>
          <a:prstGeom prst="rect">
            <a:avLst/>
          </a:prstGeom>
          <a:noFill/>
        </p:spPr>
        <p:txBody>
          <a:bodyPr wrap="square" rtlCol="0">
            <a:spAutoFit/>
          </a:bodyPr>
          <a:lstStyle/>
          <a:p>
            <a:pPr algn="ctr"/>
            <a:r>
              <a:rPr lang="en-US" sz="2800" dirty="0">
                <a:solidFill>
                  <a:schemeClr val="bg1"/>
                </a:solidFill>
              </a:rPr>
              <a:t>Aurora - Property License</a:t>
            </a:r>
          </a:p>
          <a:p>
            <a:pPr algn="ctr"/>
            <a:r>
              <a:rPr lang="en-US" sz="4400" b="1" dirty="0">
                <a:solidFill>
                  <a:schemeClr val="accent4">
                    <a:lumMod val="60000"/>
                    <a:lumOff val="40000"/>
                  </a:schemeClr>
                </a:solidFill>
              </a:rPr>
              <a:t>Navigate to your account DASHBOARD</a:t>
            </a:r>
            <a:endParaRPr lang="en-US" sz="4400" i="1" dirty="0">
              <a:solidFill>
                <a:schemeClr val="bg1"/>
              </a:solidFill>
            </a:endParaRPr>
          </a:p>
        </p:txBody>
      </p:sp>
      <p:pic>
        <p:nvPicPr>
          <p:cNvPr id="4" name="Picture 3"/>
          <p:cNvPicPr/>
          <p:nvPr/>
        </p:nvPicPr>
        <p:blipFill>
          <a:blip r:embed="rId2"/>
          <a:stretch>
            <a:fillRect/>
          </a:stretch>
        </p:blipFill>
        <p:spPr>
          <a:xfrm>
            <a:off x="410784" y="1632252"/>
            <a:ext cx="5943600" cy="3281680"/>
          </a:xfrm>
          <a:prstGeom prst="rect">
            <a:avLst/>
          </a:prstGeom>
          <a:ln>
            <a:solidFill>
              <a:srgbClr val="002060"/>
            </a:solidFill>
          </a:ln>
        </p:spPr>
      </p:pic>
      <p:sp>
        <p:nvSpPr>
          <p:cNvPr id="2" name="Rectangle 1"/>
          <p:cNvSpPr/>
          <p:nvPr/>
        </p:nvSpPr>
        <p:spPr>
          <a:xfrm>
            <a:off x="7656686" y="1433720"/>
            <a:ext cx="4171167" cy="4674613"/>
          </a:xfrm>
          <a:prstGeom prst="rect">
            <a:avLst/>
          </a:prstGeom>
          <a:solidFill>
            <a:schemeClr val="bg1"/>
          </a:solidFill>
          <a:ln w="25400">
            <a:solidFill>
              <a:srgbClr val="FF0000"/>
            </a:solidFill>
            <a:prstDash val="dashDot"/>
          </a:ln>
        </p:spPr>
        <p:txBody>
          <a:bodyPr wrap="squar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Click </a:t>
            </a:r>
            <a:r>
              <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CONTINUE</a:t>
            </a:r>
            <a:r>
              <a:rPr lang="en-US" dirty="0">
                <a:latin typeface="Calibri" panose="020F0502020204030204" pitchFamily="34" charset="0"/>
                <a:ea typeface="Calibri" panose="020F0502020204030204" pitchFamily="34" charset="0"/>
                <a:cs typeface="Times New Roman" panose="02020603050405020304" pitchFamily="18" charset="0"/>
              </a:rPr>
              <a:t> on the THANK YOU Screen</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NOW </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Note that you are back at the Main Page </a:t>
            </a:r>
          </a:p>
          <a:p>
            <a:pPr>
              <a:lnSpc>
                <a:spcPct val="107000"/>
              </a:lnSpc>
              <a:spcAft>
                <a:spcPts val="800"/>
              </a:spcAft>
            </a:pPr>
            <a:r>
              <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BUT you are logged in as yourself</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endPar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Click DASHBOARD </a:t>
            </a:r>
            <a:r>
              <a:rPr lang="en-US" dirty="0">
                <a:latin typeface="Calibri" panose="020F0502020204030204" pitchFamily="34" charset="0"/>
                <a:ea typeface="Calibri" panose="020F0502020204030204" pitchFamily="34" charset="0"/>
                <a:cs typeface="Times New Roman" panose="02020603050405020304" pitchFamily="18" charset="0"/>
              </a:rPr>
              <a:t>to open your Dashboard</a:t>
            </a:r>
            <a:endPar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p:nvPr/>
        </p:nvPicPr>
        <p:blipFill rotWithShape="1">
          <a:blip r:embed="rId3"/>
          <a:srcRect t="-1" b="45207"/>
          <a:stretch/>
        </p:blipFill>
        <p:spPr bwMode="auto">
          <a:xfrm>
            <a:off x="1293413" y="2661269"/>
            <a:ext cx="6136633" cy="3426379"/>
          </a:xfrm>
          <a:prstGeom prst="rect">
            <a:avLst/>
          </a:prstGeom>
          <a:ln>
            <a:solidFill>
              <a:schemeClr val="accent4">
                <a:shade val="50000"/>
              </a:schemeClr>
            </a:solidFill>
          </a:ln>
          <a:extLst>
            <a:ext uri="{53640926-AAD7-44D8-BBD7-CCE9431645EC}">
              <a14:shadowObscured xmlns:a14="http://schemas.microsoft.com/office/drawing/2010/main"/>
            </a:ext>
          </a:extLst>
        </p:spPr>
      </p:pic>
      <p:sp>
        <p:nvSpPr>
          <p:cNvPr id="7" name="Right Arrow 6"/>
          <p:cNvSpPr/>
          <p:nvPr/>
        </p:nvSpPr>
        <p:spPr>
          <a:xfrm rot="12188146" flipV="1">
            <a:off x="5629066" y="3028054"/>
            <a:ext cx="2100685" cy="547518"/>
          </a:xfrm>
          <a:prstGeom prst="rightArrow">
            <a:avLst>
              <a:gd name="adj1" fmla="val 50000"/>
              <a:gd name="adj2" fmla="val 160763"/>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a:r>
              <a:rPr lang="en-US" sz="2400" b="1" dirty="0">
                <a:solidFill>
                  <a:srgbClr val="FF0000"/>
                </a:solidFill>
              </a:rPr>
              <a:t>2.</a:t>
            </a:r>
          </a:p>
        </p:txBody>
      </p:sp>
      <p:sp>
        <p:nvSpPr>
          <p:cNvPr id="8" name="Right Arrow 7"/>
          <p:cNvSpPr/>
          <p:nvPr/>
        </p:nvSpPr>
        <p:spPr>
          <a:xfrm rot="12600871" flipV="1">
            <a:off x="2515318" y="3954771"/>
            <a:ext cx="5440598" cy="646606"/>
          </a:xfrm>
          <a:prstGeom prst="rightArrow">
            <a:avLst>
              <a:gd name="adj1" fmla="val 54118"/>
              <a:gd name="adj2" fmla="val 177026"/>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a:r>
              <a:rPr lang="en-US" sz="2400" b="1" dirty="0">
                <a:solidFill>
                  <a:srgbClr val="FF0000"/>
                </a:solidFill>
              </a:rPr>
              <a:t>3.</a:t>
            </a:r>
          </a:p>
        </p:txBody>
      </p:sp>
      <p:sp>
        <p:nvSpPr>
          <p:cNvPr id="9" name="Right Arrow 8"/>
          <p:cNvSpPr/>
          <p:nvPr/>
        </p:nvSpPr>
        <p:spPr>
          <a:xfrm rot="10509884" flipV="1">
            <a:off x="2589781" y="1965384"/>
            <a:ext cx="5157956" cy="338864"/>
          </a:xfrm>
          <a:prstGeom prst="rightArrow">
            <a:avLst>
              <a:gd name="adj1" fmla="val 42535"/>
              <a:gd name="adj2" fmla="val 215610"/>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solidFill>
                  <a:srgbClr val="FF0000"/>
                </a:solidFill>
              </a:rPr>
              <a:t>1</a:t>
            </a:r>
            <a:r>
              <a:rPr lang="en-US" dirty="0">
                <a:solidFill>
                  <a:srgbClr val="FF0000"/>
                </a:solidFill>
              </a:rPr>
              <a:t>.</a:t>
            </a:r>
          </a:p>
        </p:txBody>
      </p:sp>
      <p:sp>
        <p:nvSpPr>
          <p:cNvPr id="10" name="Oval 9"/>
          <p:cNvSpPr/>
          <p:nvPr/>
        </p:nvSpPr>
        <p:spPr>
          <a:xfrm>
            <a:off x="2584676" y="2589581"/>
            <a:ext cx="671707" cy="41681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1383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78155" y="1537715"/>
            <a:ext cx="6353175" cy="2124075"/>
          </a:xfrm>
          <a:prstGeom prst="rect">
            <a:avLst/>
          </a:prstGeom>
        </p:spPr>
      </p:pic>
      <p:sp>
        <p:nvSpPr>
          <p:cNvPr id="3" name="TextBox 2"/>
          <p:cNvSpPr txBox="1"/>
          <p:nvPr/>
        </p:nvSpPr>
        <p:spPr>
          <a:xfrm>
            <a:off x="1694809" y="0"/>
            <a:ext cx="10133045" cy="1200329"/>
          </a:xfrm>
          <a:prstGeom prst="rect">
            <a:avLst/>
          </a:prstGeom>
          <a:noFill/>
        </p:spPr>
        <p:txBody>
          <a:bodyPr wrap="square" rtlCol="0">
            <a:spAutoFit/>
          </a:bodyPr>
          <a:lstStyle/>
          <a:p>
            <a:pPr algn="ctr"/>
            <a:r>
              <a:rPr lang="en-US" sz="2800" dirty="0">
                <a:solidFill>
                  <a:schemeClr val="bg1"/>
                </a:solidFill>
              </a:rPr>
              <a:t>Aurora - Property License</a:t>
            </a:r>
          </a:p>
          <a:p>
            <a:pPr algn="ctr"/>
            <a:r>
              <a:rPr lang="en-US" sz="4400" b="1" dirty="0">
                <a:solidFill>
                  <a:schemeClr val="accent4">
                    <a:lumMod val="60000"/>
                    <a:lumOff val="40000"/>
                  </a:schemeClr>
                </a:solidFill>
              </a:rPr>
              <a:t>Navigate to your account DASHBOARD</a:t>
            </a:r>
            <a:endParaRPr lang="en-US" sz="4400" i="1" dirty="0">
              <a:solidFill>
                <a:schemeClr val="bg1"/>
              </a:solidFill>
            </a:endParaRPr>
          </a:p>
        </p:txBody>
      </p:sp>
      <p:sp>
        <p:nvSpPr>
          <p:cNvPr id="2" name="Rectangle 1"/>
          <p:cNvSpPr/>
          <p:nvPr/>
        </p:nvSpPr>
        <p:spPr>
          <a:xfrm>
            <a:off x="7656686" y="1433720"/>
            <a:ext cx="4171167" cy="5078313"/>
          </a:xfrm>
          <a:prstGeom prst="rect">
            <a:avLst/>
          </a:prstGeom>
          <a:solidFill>
            <a:schemeClr val="bg1"/>
          </a:solidFill>
          <a:ln w="25400">
            <a:solidFill>
              <a:srgbClr val="FF0000"/>
            </a:solidFill>
            <a:prstDash val="dashDot"/>
          </a:ln>
        </p:spPr>
        <p:txBody>
          <a:bodyPr wrap="squar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Click </a:t>
            </a:r>
            <a:r>
              <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LINK to PERMITS, PROJECTS, and LICENSES</a:t>
            </a:r>
            <a:r>
              <a:rPr lang="en-US" dirty="0">
                <a:latin typeface="Calibri" panose="020F0502020204030204" pitchFamily="34" charset="0"/>
                <a:ea typeface="Calibri" panose="020F0502020204030204" pitchFamily="34" charset="0"/>
                <a:cs typeface="Times New Roman" panose="02020603050405020304" pitchFamily="18" charset="0"/>
              </a:rPr>
              <a:t> on the Dashboard Screen</a:t>
            </a:r>
          </a:p>
          <a:p>
            <a:r>
              <a:rPr lang="en-US" dirty="0">
                <a:latin typeface="Calibri" panose="020F0502020204030204" pitchFamily="34" charset="0"/>
                <a:ea typeface="Calibri" panose="020F0502020204030204" pitchFamily="34" charset="0"/>
                <a:cs typeface="Times New Roman" panose="02020603050405020304" pitchFamily="18" charset="0"/>
              </a:rPr>
              <a:t>*********************************</a:t>
            </a:r>
          </a:p>
          <a:p>
            <a:r>
              <a:rPr lang="en-US" dirty="0">
                <a:latin typeface="Calibri" panose="020F0502020204030204" pitchFamily="34" charset="0"/>
                <a:ea typeface="Calibri" panose="020F0502020204030204" pitchFamily="34" charset="0"/>
                <a:cs typeface="Times New Roman" panose="02020603050405020304" pitchFamily="18" charset="0"/>
              </a:rPr>
              <a:t>NOW </a:t>
            </a:r>
          </a:p>
          <a:p>
            <a:r>
              <a:rPr lang="en-US" dirty="0">
                <a:latin typeface="Calibri" panose="020F0502020204030204" pitchFamily="34" charset="0"/>
                <a:ea typeface="Calibri" panose="020F0502020204030204" pitchFamily="34" charset="0"/>
                <a:cs typeface="Times New Roman" panose="02020603050405020304" pitchFamily="18" charset="0"/>
              </a:rPr>
              <a:t>Select the Down Arrow to the right of Permit to change this to  </a:t>
            </a:r>
            <a:r>
              <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License</a:t>
            </a:r>
          </a:p>
          <a:p>
            <a:r>
              <a:rPr lang="en-US" dirty="0">
                <a:latin typeface="Calibri" panose="020F0502020204030204" pitchFamily="34" charset="0"/>
                <a:ea typeface="Calibri" panose="020F0502020204030204" pitchFamily="34" charset="0"/>
                <a:cs typeface="Times New Roman" panose="02020603050405020304" pitchFamily="18" charset="0"/>
              </a:rPr>
              <a:t>*********************************</a:t>
            </a:r>
            <a:endPar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r>
              <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PASTE </a:t>
            </a:r>
            <a:r>
              <a:rPr lang="en-US" dirty="0">
                <a:latin typeface="Calibri" panose="020F0502020204030204" pitchFamily="34" charset="0"/>
                <a:ea typeface="Calibri" panose="020F0502020204030204" pitchFamily="34" charset="0"/>
                <a:cs typeface="Times New Roman" panose="02020603050405020304" pitchFamily="18" charset="0"/>
              </a:rPr>
              <a:t>the license number  portion of the </a:t>
            </a:r>
            <a:r>
              <a:rPr lang="en-US" dirty="0" err="1">
                <a:latin typeface="Calibri" panose="020F0502020204030204" pitchFamily="34" charset="0"/>
                <a:ea typeface="Calibri" panose="020F0502020204030204" pitchFamily="34" charset="0"/>
                <a:cs typeface="Times New Roman" panose="02020603050405020304" pitchFamily="18" charset="0"/>
              </a:rPr>
              <a:t>the</a:t>
            </a:r>
            <a:r>
              <a:rPr lang="en-US" dirty="0">
                <a:latin typeface="Calibri" panose="020F0502020204030204" pitchFamily="34" charset="0"/>
                <a:ea typeface="Calibri" panose="020F0502020204030204" pitchFamily="34" charset="0"/>
                <a:cs typeface="Times New Roman" panose="02020603050405020304" pitchFamily="18" charset="0"/>
              </a:rPr>
              <a:t> Subject line of your Renewal Email.</a:t>
            </a:r>
          </a:p>
          <a:p>
            <a:r>
              <a:rPr lang="en-US" dirty="0">
                <a:latin typeface="Calibri" panose="020F0502020204030204" pitchFamily="34" charset="0"/>
                <a:ea typeface="Calibri" panose="020F0502020204030204" pitchFamily="34" charset="0"/>
                <a:cs typeface="Times New Roman" panose="02020603050405020304" pitchFamily="18" charset="0"/>
              </a:rPr>
              <a:t>(e.g.  	RR1U2020-1*234 </a:t>
            </a:r>
          </a:p>
          <a:p>
            <a:r>
              <a:rPr lang="en-US" dirty="0">
                <a:latin typeface="Calibri" panose="020F0502020204030204" pitchFamily="34" charset="0"/>
                <a:ea typeface="Calibri" panose="020F0502020204030204" pitchFamily="34" charset="0"/>
                <a:cs typeface="Times New Roman" panose="02020603050405020304" pitchFamily="18" charset="0"/>
              </a:rPr>
              <a:t>	RR2U2020-1*234</a:t>
            </a:r>
          </a:p>
          <a:p>
            <a:r>
              <a:rPr lang="en-US" dirty="0">
                <a:latin typeface="Calibri" panose="020F0502020204030204" pitchFamily="34" charset="0"/>
                <a:ea typeface="Calibri" panose="020F0502020204030204" pitchFamily="34" charset="0"/>
                <a:cs typeface="Times New Roman" panose="02020603050405020304" pitchFamily="18" charset="0"/>
              </a:rPr>
              <a:t>	VRSL2020-1*234</a:t>
            </a:r>
          </a:p>
          <a:p>
            <a:r>
              <a:rPr lang="en-US" dirty="0">
                <a:latin typeface="Calibri" panose="020F0502020204030204" pitchFamily="34" charset="0"/>
                <a:ea typeface="Calibri" panose="020F0502020204030204" pitchFamily="34" charset="0"/>
                <a:cs typeface="Times New Roman" panose="02020603050405020304" pitchFamily="18" charset="0"/>
              </a:rPr>
              <a:t>	VCML2020-1*234              )</a:t>
            </a:r>
          </a:p>
          <a:p>
            <a:r>
              <a:rPr lang="en-US" dirty="0">
                <a:latin typeface="Calibri" panose="020F0502020204030204" pitchFamily="34" charset="0"/>
                <a:ea typeface="Calibri" panose="020F0502020204030204" pitchFamily="34" charset="0"/>
                <a:cs typeface="Times New Roman" panose="02020603050405020304" pitchFamily="18" charset="0"/>
              </a:rPr>
              <a:t>Make sure you </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delete any leading or trailing spaces</a:t>
            </a:r>
            <a:r>
              <a:rPr lang="en-US" dirty="0">
                <a:latin typeface="Calibri" panose="020F0502020204030204" pitchFamily="34" charset="0"/>
                <a:ea typeface="Calibri" panose="020F0502020204030204" pitchFamily="34" charset="0"/>
                <a:cs typeface="Times New Roman" panose="02020603050405020304" pitchFamily="18" charset="0"/>
              </a:rPr>
              <a:t> after you PASTE. </a:t>
            </a:r>
          </a:p>
          <a:p>
            <a:r>
              <a:rPr lang="en-US" dirty="0">
                <a:latin typeface="Calibri" panose="020F0502020204030204" pitchFamily="34" charset="0"/>
                <a:ea typeface="Calibri" panose="020F0502020204030204" pitchFamily="34" charset="0"/>
                <a:cs typeface="Times New Roman" panose="02020603050405020304" pitchFamily="18" charset="0"/>
              </a:rPr>
              <a:t>*********************************</a:t>
            </a:r>
            <a:endPar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endPar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r>
              <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Select </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LINK.</a:t>
            </a:r>
          </a:p>
        </p:txBody>
      </p:sp>
      <p:pic>
        <p:nvPicPr>
          <p:cNvPr id="11" name="Picture 10"/>
          <p:cNvPicPr>
            <a:picLocks noChangeAspect="1"/>
          </p:cNvPicPr>
          <p:nvPr/>
        </p:nvPicPr>
        <p:blipFill>
          <a:blip r:embed="rId3"/>
          <a:stretch>
            <a:fillRect/>
          </a:stretch>
        </p:blipFill>
        <p:spPr>
          <a:xfrm>
            <a:off x="447941" y="3780037"/>
            <a:ext cx="5600700" cy="2571750"/>
          </a:xfrm>
          <a:prstGeom prst="rect">
            <a:avLst/>
          </a:prstGeom>
        </p:spPr>
      </p:pic>
      <p:sp>
        <p:nvSpPr>
          <p:cNvPr id="9" name="Right Arrow 8"/>
          <p:cNvSpPr/>
          <p:nvPr/>
        </p:nvSpPr>
        <p:spPr>
          <a:xfrm rot="10135253" flipV="1">
            <a:off x="3238891" y="1902430"/>
            <a:ext cx="4502740" cy="338864"/>
          </a:xfrm>
          <a:prstGeom prst="rightArrow">
            <a:avLst>
              <a:gd name="adj1" fmla="val 42535"/>
              <a:gd name="adj2" fmla="val 215610"/>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solidFill>
                  <a:srgbClr val="FF0000"/>
                </a:solidFill>
              </a:rPr>
              <a:t>1</a:t>
            </a:r>
            <a:r>
              <a:rPr lang="en-US" dirty="0">
                <a:solidFill>
                  <a:srgbClr val="FF0000"/>
                </a:solidFill>
              </a:rPr>
              <a:t>.</a:t>
            </a:r>
          </a:p>
        </p:txBody>
      </p:sp>
      <p:pic>
        <p:nvPicPr>
          <p:cNvPr id="12" name="Picture 11"/>
          <p:cNvPicPr>
            <a:picLocks noChangeAspect="1"/>
          </p:cNvPicPr>
          <p:nvPr/>
        </p:nvPicPr>
        <p:blipFill>
          <a:blip r:embed="rId4"/>
          <a:stretch>
            <a:fillRect/>
          </a:stretch>
        </p:blipFill>
        <p:spPr>
          <a:xfrm>
            <a:off x="2529018" y="4670187"/>
            <a:ext cx="1171575" cy="390525"/>
          </a:xfrm>
          <a:prstGeom prst="rect">
            <a:avLst/>
          </a:prstGeom>
        </p:spPr>
      </p:pic>
      <p:sp>
        <p:nvSpPr>
          <p:cNvPr id="7" name="Right Arrow 6"/>
          <p:cNvSpPr/>
          <p:nvPr/>
        </p:nvSpPr>
        <p:spPr>
          <a:xfrm rot="9357824" flipV="1">
            <a:off x="3339542" y="3581420"/>
            <a:ext cx="4554250" cy="547518"/>
          </a:xfrm>
          <a:prstGeom prst="rightArrow">
            <a:avLst>
              <a:gd name="adj1" fmla="val 50000"/>
              <a:gd name="adj2" fmla="val 160763"/>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a:r>
              <a:rPr lang="en-US" sz="2400" b="1" dirty="0">
                <a:solidFill>
                  <a:srgbClr val="FF0000"/>
                </a:solidFill>
              </a:rPr>
              <a:t>2.</a:t>
            </a:r>
          </a:p>
        </p:txBody>
      </p:sp>
      <p:pic>
        <p:nvPicPr>
          <p:cNvPr id="13" name="Picture 12"/>
          <p:cNvPicPr>
            <a:picLocks noChangeAspect="1"/>
          </p:cNvPicPr>
          <p:nvPr/>
        </p:nvPicPr>
        <p:blipFill rotWithShape="1">
          <a:blip r:embed="rId5"/>
          <a:srcRect l="10051" t="30049" b="25962"/>
          <a:stretch/>
        </p:blipFill>
        <p:spPr>
          <a:xfrm>
            <a:off x="10063199" y="2838830"/>
            <a:ext cx="2128801" cy="354918"/>
          </a:xfrm>
          <a:prstGeom prst="rect">
            <a:avLst/>
          </a:prstGeom>
        </p:spPr>
      </p:pic>
      <p:sp>
        <p:nvSpPr>
          <p:cNvPr id="14" name="Right Arrow 13"/>
          <p:cNvSpPr/>
          <p:nvPr/>
        </p:nvSpPr>
        <p:spPr>
          <a:xfrm rot="10502050" flipV="1">
            <a:off x="3716726" y="4896457"/>
            <a:ext cx="4029753" cy="547518"/>
          </a:xfrm>
          <a:prstGeom prst="rightArrow">
            <a:avLst>
              <a:gd name="adj1" fmla="val 50000"/>
              <a:gd name="adj2" fmla="val 160763"/>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a:r>
              <a:rPr lang="en-US" sz="2400" b="1" dirty="0">
                <a:solidFill>
                  <a:srgbClr val="FF0000"/>
                </a:solidFill>
              </a:rPr>
              <a:t>3.</a:t>
            </a:r>
          </a:p>
        </p:txBody>
      </p:sp>
      <p:pic>
        <p:nvPicPr>
          <p:cNvPr id="15" name="Picture 14"/>
          <p:cNvPicPr>
            <a:picLocks noChangeAspect="1"/>
          </p:cNvPicPr>
          <p:nvPr/>
        </p:nvPicPr>
        <p:blipFill>
          <a:blip r:embed="rId6"/>
          <a:stretch>
            <a:fillRect/>
          </a:stretch>
        </p:blipFill>
        <p:spPr>
          <a:xfrm>
            <a:off x="1029437" y="5101854"/>
            <a:ext cx="1330744" cy="437505"/>
          </a:xfrm>
          <a:prstGeom prst="rect">
            <a:avLst/>
          </a:prstGeom>
        </p:spPr>
      </p:pic>
      <p:sp>
        <p:nvSpPr>
          <p:cNvPr id="16" name="Right Arrow 15"/>
          <p:cNvSpPr/>
          <p:nvPr/>
        </p:nvSpPr>
        <p:spPr>
          <a:xfrm rot="11216831" flipV="1">
            <a:off x="4215791" y="5916981"/>
            <a:ext cx="3468519" cy="547518"/>
          </a:xfrm>
          <a:prstGeom prst="rightArrow">
            <a:avLst>
              <a:gd name="adj1" fmla="val 50000"/>
              <a:gd name="adj2" fmla="val 160763"/>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a:r>
              <a:rPr lang="en-US" sz="2400" b="1" dirty="0">
                <a:solidFill>
                  <a:srgbClr val="FF0000"/>
                </a:solidFill>
              </a:rPr>
              <a:t>4.</a:t>
            </a:r>
          </a:p>
        </p:txBody>
      </p:sp>
    </p:spTree>
    <p:extLst>
      <p:ext uri="{BB962C8B-B14F-4D97-AF65-F5344CB8AC3E}">
        <p14:creationId xmlns:p14="http://schemas.microsoft.com/office/powerpoint/2010/main" val="653469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9962" y="1505210"/>
            <a:ext cx="5267325" cy="2647950"/>
          </a:xfrm>
          <a:prstGeom prst="rect">
            <a:avLst/>
          </a:prstGeom>
        </p:spPr>
      </p:pic>
      <p:sp>
        <p:nvSpPr>
          <p:cNvPr id="3" name="TextBox 2"/>
          <p:cNvSpPr txBox="1"/>
          <p:nvPr/>
        </p:nvSpPr>
        <p:spPr>
          <a:xfrm>
            <a:off x="1694809" y="0"/>
            <a:ext cx="10133045" cy="1200329"/>
          </a:xfrm>
          <a:prstGeom prst="rect">
            <a:avLst/>
          </a:prstGeom>
          <a:noFill/>
        </p:spPr>
        <p:txBody>
          <a:bodyPr wrap="square" rtlCol="0">
            <a:spAutoFit/>
          </a:bodyPr>
          <a:lstStyle/>
          <a:p>
            <a:pPr algn="ctr"/>
            <a:r>
              <a:rPr lang="en-US" sz="2800" dirty="0">
                <a:solidFill>
                  <a:schemeClr val="bg1"/>
                </a:solidFill>
              </a:rPr>
              <a:t>Aurora - Property License</a:t>
            </a:r>
          </a:p>
          <a:p>
            <a:pPr algn="ctr"/>
            <a:r>
              <a:rPr lang="en-US" sz="4400" b="1" dirty="0">
                <a:solidFill>
                  <a:schemeClr val="accent4">
                    <a:lumMod val="60000"/>
                    <a:lumOff val="40000"/>
                  </a:schemeClr>
                </a:solidFill>
              </a:rPr>
              <a:t>Navigate to your account DASHBOARD</a:t>
            </a:r>
            <a:endParaRPr lang="en-US" sz="4400" i="1" dirty="0">
              <a:solidFill>
                <a:schemeClr val="bg1"/>
              </a:solidFill>
            </a:endParaRPr>
          </a:p>
        </p:txBody>
      </p:sp>
      <p:sp>
        <p:nvSpPr>
          <p:cNvPr id="2" name="Rectangle 1"/>
          <p:cNvSpPr/>
          <p:nvPr/>
        </p:nvSpPr>
        <p:spPr>
          <a:xfrm>
            <a:off x="7656686" y="1433720"/>
            <a:ext cx="4171167" cy="1482970"/>
          </a:xfrm>
          <a:prstGeom prst="rect">
            <a:avLst/>
          </a:prstGeom>
          <a:solidFill>
            <a:schemeClr val="bg1"/>
          </a:solidFill>
          <a:ln w="25400">
            <a:solidFill>
              <a:srgbClr val="FF0000"/>
            </a:solidFill>
            <a:prstDash val="dashDot"/>
          </a:ln>
        </p:spPr>
        <p:txBody>
          <a:bodyPr wrap="squar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Should your get this Message you will need to contact our offices </a:t>
            </a:r>
          </a:p>
          <a:p>
            <a:pPr>
              <a:lnSpc>
                <a:spcPct val="107000"/>
              </a:lnSpc>
              <a:spcAft>
                <a:spcPts val="800"/>
              </a:spcAft>
            </a:pP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(630) 256 -3770  or  </a:t>
            </a:r>
            <a:r>
              <a:rPr lang="en-US" dirty="0">
                <a:latin typeface="Calibri" panose="020F0502020204030204" pitchFamily="34" charset="0"/>
                <a:ea typeface="Calibri" panose="020F0502020204030204" pitchFamily="34" charset="0"/>
                <a:cs typeface="Times New Roman" panose="02020603050405020304" pitchFamily="18" charset="0"/>
                <a:hlinkClick r:id="rId3"/>
              </a:rPr>
              <a:t>PSCS@aurora-il.org</a:t>
            </a:r>
            <a:r>
              <a:rPr lang="en-US"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a:t>
            </a:r>
          </a:p>
        </p:txBody>
      </p:sp>
      <p:sp>
        <p:nvSpPr>
          <p:cNvPr id="9" name="Right Arrow 8"/>
          <p:cNvSpPr/>
          <p:nvPr/>
        </p:nvSpPr>
        <p:spPr>
          <a:xfrm rot="10135253" flipV="1">
            <a:off x="3738430" y="1853982"/>
            <a:ext cx="3998502" cy="338864"/>
          </a:xfrm>
          <a:prstGeom prst="rightArrow">
            <a:avLst>
              <a:gd name="adj1" fmla="val 74263"/>
              <a:gd name="adj2" fmla="val 215610"/>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solidFill>
                  <a:srgbClr val="FF0000"/>
                </a:solidFill>
              </a:rPr>
              <a:t>1</a:t>
            </a:r>
            <a:r>
              <a:rPr lang="en-US" dirty="0">
                <a:solidFill>
                  <a:srgbClr val="FF0000"/>
                </a:solidFill>
              </a:rPr>
              <a:t>.</a:t>
            </a:r>
          </a:p>
        </p:txBody>
      </p:sp>
      <p:sp>
        <p:nvSpPr>
          <p:cNvPr id="16" name="Rectangle 15"/>
          <p:cNvSpPr/>
          <p:nvPr/>
        </p:nvSpPr>
        <p:spPr>
          <a:xfrm>
            <a:off x="453246" y="5416440"/>
            <a:ext cx="4171167" cy="968278"/>
          </a:xfrm>
          <a:prstGeom prst="rect">
            <a:avLst/>
          </a:prstGeom>
          <a:solidFill>
            <a:schemeClr val="bg1"/>
          </a:solidFill>
          <a:ln w="25400">
            <a:solidFill>
              <a:srgbClr val="FF0000"/>
            </a:solidFill>
            <a:prstDash val="dashDot"/>
          </a:ln>
        </p:spPr>
        <p:txBody>
          <a:bodyPr wrap="square">
            <a:spAutoFit/>
          </a:bodyPr>
          <a:lstStyle/>
          <a:p>
            <a:pPr>
              <a:lnSpc>
                <a:spcPct val="107000"/>
              </a:lnSpc>
              <a:spcAft>
                <a:spcPts val="800"/>
              </a:spcAft>
            </a:pP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Should the System time-out on you please go back to your DASHBOARD to pickup from where you left off. </a:t>
            </a:r>
          </a:p>
        </p:txBody>
      </p:sp>
      <p:sp>
        <p:nvSpPr>
          <p:cNvPr id="17" name="Oval 16"/>
          <p:cNvSpPr/>
          <p:nvPr/>
        </p:nvSpPr>
        <p:spPr>
          <a:xfrm>
            <a:off x="619760" y="1433720"/>
            <a:ext cx="873760" cy="36806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rot="5400000" flipH="1" flipV="1">
            <a:off x="-1224172" y="3441408"/>
            <a:ext cx="3771439" cy="338864"/>
          </a:xfrm>
          <a:prstGeom prst="rightArrow">
            <a:avLst>
              <a:gd name="adj1" fmla="val 74263"/>
              <a:gd name="adj2" fmla="val 116668"/>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solidFill>
                  <a:srgbClr val="FF0000"/>
                </a:solidFill>
              </a:rPr>
              <a:t>2</a:t>
            </a:r>
            <a:r>
              <a:rPr lang="en-US" dirty="0">
                <a:solidFill>
                  <a:srgbClr val="FF0000"/>
                </a:solidFill>
              </a:rPr>
              <a:t>.</a:t>
            </a:r>
          </a:p>
        </p:txBody>
      </p:sp>
    </p:spTree>
    <p:extLst>
      <p:ext uri="{BB962C8B-B14F-4D97-AF65-F5344CB8AC3E}">
        <p14:creationId xmlns:p14="http://schemas.microsoft.com/office/powerpoint/2010/main" val="3580050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89086" y="1433720"/>
            <a:ext cx="7467600" cy="3086100"/>
          </a:xfrm>
          <a:prstGeom prst="rect">
            <a:avLst/>
          </a:prstGeom>
        </p:spPr>
      </p:pic>
      <p:sp>
        <p:nvSpPr>
          <p:cNvPr id="3" name="TextBox 2"/>
          <p:cNvSpPr txBox="1"/>
          <p:nvPr/>
        </p:nvSpPr>
        <p:spPr>
          <a:xfrm>
            <a:off x="1694809" y="0"/>
            <a:ext cx="10133045" cy="1200329"/>
          </a:xfrm>
          <a:prstGeom prst="rect">
            <a:avLst/>
          </a:prstGeom>
          <a:noFill/>
        </p:spPr>
        <p:txBody>
          <a:bodyPr wrap="square" rtlCol="0">
            <a:spAutoFit/>
          </a:bodyPr>
          <a:lstStyle/>
          <a:p>
            <a:pPr algn="ctr"/>
            <a:r>
              <a:rPr lang="en-US" sz="2800" dirty="0">
                <a:solidFill>
                  <a:schemeClr val="bg1"/>
                </a:solidFill>
              </a:rPr>
              <a:t>Aurora - Property License</a:t>
            </a:r>
          </a:p>
          <a:p>
            <a:pPr algn="ctr"/>
            <a:r>
              <a:rPr lang="en-US" sz="4400" b="1" dirty="0">
                <a:solidFill>
                  <a:schemeClr val="accent4">
                    <a:lumMod val="60000"/>
                    <a:lumOff val="40000"/>
                  </a:schemeClr>
                </a:solidFill>
              </a:rPr>
              <a:t>Learning Your Account DASHBOARD</a:t>
            </a:r>
            <a:endParaRPr lang="en-US" sz="4400" i="1" dirty="0">
              <a:solidFill>
                <a:schemeClr val="bg1"/>
              </a:solidFill>
            </a:endParaRPr>
          </a:p>
        </p:txBody>
      </p:sp>
      <p:sp>
        <p:nvSpPr>
          <p:cNvPr id="2" name="Rectangle 1"/>
          <p:cNvSpPr/>
          <p:nvPr/>
        </p:nvSpPr>
        <p:spPr>
          <a:xfrm>
            <a:off x="7656686" y="1433720"/>
            <a:ext cx="4171167" cy="2976199"/>
          </a:xfrm>
          <a:prstGeom prst="rect">
            <a:avLst/>
          </a:prstGeom>
          <a:solidFill>
            <a:schemeClr val="bg1"/>
          </a:solidFill>
          <a:ln w="25400">
            <a:solidFill>
              <a:srgbClr val="FF0000"/>
            </a:solidFill>
            <a:prstDash val="dashDot"/>
          </a:ln>
        </p:spPr>
        <p:txBody>
          <a:bodyPr wrap="squar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Your DASHBOARD will contain all records tied to your account. </a:t>
            </a:r>
          </a:p>
          <a:p>
            <a:pPr marL="285750" indent="-285750">
              <a:lnSpc>
                <a:spcPct val="1070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Open License Applications (partially Completed applications)</a:t>
            </a:r>
          </a:p>
          <a:p>
            <a:pPr marL="285750" indent="-285750">
              <a:lnSpc>
                <a:spcPct val="1070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Active Licenses</a:t>
            </a:r>
          </a:p>
          <a:p>
            <a:pPr marL="285750" indent="-285750">
              <a:lnSpc>
                <a:spcPct val="1070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Active Permits</a:t>
            </a:r>
          </a:p>
          <a:p>
            <a:pPr marL="285750" indent="-285750">
              <a:lnSpc>
                <a:spcPct val="1070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Licenses for Renewals</a:t>
            </a:r>
          </a:p>
          <a:p>
            <a:pPr marL="285750" indent="-285750">
              <a:lnSpc>
                <a:spcPct val="1070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Active inspections </a:t>
            </a:r>
          </a:p>
        </p:txBody>
      </p:sp>
      <p:sp>
        <p:nvSpPr>
          <p:cNvPr id="9" name="Right Arrow 8"/>
          <p:cNvSpPr/>
          <p:nvPr/>
        </p:nvSpPr>
        <p:spPr>
          <a:xfrm rot="10262891" flipV="1">
            <a:off x="3113817" y="2593848"/>
            <a:ext cx="4544179" cy="338864"/>
          </a:xfrm>
          <a:prstGeom prst="rightArrow">
            <a:avLst>
              <a:gd name="adj1" fmla="val 74263"/>
              <a:gd name="adj2" fmla="val 215610"/>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solidFill>
                  <a:srgbClr val="FF0000"/>
                </a:solidFill>
              </a:rPr>
              <a:t>1</a:t>
            </a:r>
            <a:r>
              <a:rPr lang="en-US" dirty="0">
                <a:solidFill>
                  <a:srgbClr val="FF0000"/>
                </a:solidFill>
              </a:rPr>
              <a:t>.</a:t>
            </a:r>
          </a:p>
        </p:txBody>
      </p:sp>
      <p:sp>
        <p:nvSpPr>
          <p:cNvPr id="7" name="Rectangle 6"/>
          <p:cNvSpPr/>
          <p:nvPr/>
        </p:nvSpPr>
        <p:spPr>
          <a:xfrm>
            <a:off x="189087" y="4815840"/>
            <a:ext cx="2198513" cy="1857368"/>
          </a:xfrm>
          <a:prstGeom prst="rect">
            <a:avLst/>
          </a:prstGeom>
          <a:solidFill>
            <a:schemeClr val="bg1"/>
          </a:solidFill>
          <a:ln w="25400">
            <a:solidFill>
              <a:srgbClr val="FF0000"/>
            </a:solidFill>
            <a:prstDash val="dashDot"/>
          </a:ln>
        </p:spPr>
        <p:txBody>
          <a:bodyPr wrap="square">
            <a:spAutoFit/>
          </a:bodyPr>
          <a:lstStyle/>
          <a:p>
            <a:pPr>
              <a:lnSpc>
                <a:spcPct val="107000"/>
              </a:lnSpc>
              <a:spcAft>
                <a:spcPts val="800"/>
              </a:spcAft>
            </a:pPr>
            <a:r>
              <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Click</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 the License Number Hyperlink </a:t>
            </a:r>
            <a:r>
              <a:rPr lang="en-US" dirty="0">
                <a:latin typeface="Calibri" panose="020F0502020204030204" pitchFamily="34" charset="0"/>
                <a:ea typeface="Calibri" panose="020F0502020204030204" pitchFamily="34" charset="0"/>
                <a:cs typeface="Times New Roman" panose="02020603050405020304" pitchFamily="18" charset="0"/>
              </a:rPr>
              <a:t>to review this records information. Click file tabs on the next screen.  </a:t>
            </a:r>
          </a:p>
        </p:txBody>
      </p:sp>
      <p:sp>
        <p:nvSpPr>
          <p:cNvPr id="8" name="Right Arrow 7"/>
          <p:cNvSpPr/>
          <p:nvPr/>
        </p:nvSpPr>
        <p:spPr>
          <a:xfrm rot="5400000" flipH="1" flipV="1">
            <a:off x="954540" y="4238402"/>
            <a:ext cx="816012" cy="338864"/>
          </a:xfrm>
          <a:prstGeom prst="rightArrow">
            <a:avLst>
              <a:gd name="adj1" fmla="val 74263"/>
              <a:gd name="adj2" fmla="val 116668"/>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solidFill>
                  <a:srgbClr val="FF0000"/>
                </a:solidFill>
              </a:rPr>
              <a:t>2</a:t>
            </a:r>
            <a:r>
              <a:rPr lang="en-US" dirty="0">
                <a:solidFill>
                  <a:srgbClr val="FF0000"/>
                </a:solidFill>
              </a:rPr>
              <a:t>.</a:t>
            </a:r>
          </a:p>
        </p:txBody>
      </p:sp>
      <p:pic>
        <p:nvPicPr>
          <p:cNvPr id="6" name="Picture 5"/>
          <p:cNvPicPr>
            <a:picLocks noChangeAspect="1"/>
          </p:cNvPicPr>
          <p:nvPr/>
        </p:nvPicPr>
        <p:blipFill>
          <a:blip r:embed="rId3"/>
          <a:stretch>
            <a:fillRect/>
          </a:stretch>
        </p:blipFill>
        <p:spPr>
          <a:xfrm>
            <a:off x="4694654" y="4768208"/>
            <a:ext cx="7038975" cy="1905000"/>
          </a:xfrm>
          <a:prstGeom prst="rect">
            <a:avLst/>
          </a:prstGeom>
        </p:spPr>
      </p:pic>
      <p:sp>
        <p:nvSpPr>
          <p:cNvPr id="10" name="Right Arrow 9"/>
          <p:cNvSpPr/>
          <p:nvPr/>
        </p:nvSpPr>
        <p:spPr>
          <a:xfrm rot="10463438" flipH="1" flipV="1">
            <a:off x="1854940" y="6190311"/>
            <a:ext cx="2963707" cy="338864"/>
          </a:xfrm>
          <a:prstGeom prst="rightArrow">
            <a:avLst>
              <a:gd name="adj1" fmla="val 74263"/>
              <a:gd name="adj2" fmla="val 116668"/>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solidFill>
                  <a:srgbClr val="FF0000"/>
                </a:solidFill>
              </a:rPr>
              <a:t>3</a:t>
            </a:r>
            <a:r>
              <a:rPr lang="en-US" dirty="0">
                <a:solidFill>
                  <a:srgbClr val="FF0000"/>
                </a:solidFill>
              </a:rPr>
              <a:t>.</a:t>
            </a:r>
          </a:p>
        </p:txBody>
      </p:sp>
      <p:sp>
        <p:nvSpPr>
          <p:cNvPr id="11" name="Oval 10"/>
          <p:cNvSpPr/>
          <p:nvPr/>
        </p:nvSpPr>
        <p:spPr>
          <a:xfrm>
            <a:off x="896918" y="3697021"/>
            <a:ext cx="948556" cy="41681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4266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470568" y="4409919"/>
            <a:ext cx="4581525" cy="2333625"/>
          </a:xfrm>
          <a:prstGeom prst="rect">
            <a:avLst/>
          </a:prstGeom>
        </p:spPr>
      </p:pic>
      <p:pic>
        <p:nvPicPr>
          <p:cNvPr id="5" name="Picture 4"/>
          <p:cNvPicPr>
            <a:picLocks noChangeAspect="1"/>
          </p:cNvPicPr>
          <p:nvPr/>
        </p:nvPicPr>
        <p:blipFill>
          <a:blip r:embed="rId3"/>
          <a:stretch>
            <a:fillRect/>
          </a:stretch>
        </p:blipFill>
        <p:spPr>
          <a:xfrm>
            <a:off x="189086" y="1433720"/>
            <a:ext cx="7467600" cy="3086100"/>
          </a:xfrm>
          <a:prstGeom prst="rect">
            <a:avLst/>
          </a:prstGeom>
        </p:spPr>
      </p:pic>
      <p:sp>
        <p:nvSpPr>
          <p:cNvPr id="3" name="TextBox 2"/>
          <p:cNvSpPr txBox="1"/>
          <p:nvPr/>
        </p:nvSpPr>
        <p:spPr>
          <a:xfrm>
            <a:off x="1694809" y="0"/>
            <a:ext cx="10133045" cy="1200329"/>
          </a:xfrm>
          <a:prstGeom prst="rect">
            <a:avLst/>
          </a:prstGeom>
          <a:noFill/>
        </p:spPr>
        <p:txBody>
          <a:bodyPr wrap="square" rtlCol="0">
            <a:spAutoFit/>
          </a:bodyPr>
          <a:lstStyle/>
          <a:p>
            <a:pPr algn="ctr"/>
            <a:r>
              <a:rPr lang="en-US" sz="2800" dirty="0">
                <a:solidFill>
                  <a:schemeClr val="bg1"/>
                </a:solidFill>
              </a:rPr>
              <a:t>Aurora - Property License</a:t>
            </a:r>
          </a:p>
          <a:p>
            <a:pPr algn="ctr"/>
            <a:r>
              <a:rPr lang="en-US" sz="4400" b="1" dirty="0">
                <a:solidFill>
                  <a:schemeClr val="accent4">
                    <a:lumMod val="60000"/>
                    <a:lumOff val="40000"/>
                  </a:schemeClr>
                </a:solidFill>
              </a:rPr>
              <a:t>Learning Your Account DASHBOARD</a:t>
            </a:r>
            <a:endParaRPr lang="en-US" sz="4400" i="1" dirty="0">
              <a:solidFill>
                <a:schemeClr val="bg1"/>
              </a:solidFill>
            </a:endParaRPr>
          </a:p>
        </p:txBody>
      </p:sp>
      <p:sp>
        <p:nvSpPr>
          <p:cNvPr id="2" name="Rectangle 1"/>
          <p:cNvSpPr/>
          <p:nvPr/>
        </p:nvSpPr>
        <p:spPr>
          <a:xfrm>
            <a:off x="7656686" y="1433720"/>
            <a:ext cx="4171167" cy="2976199"/>
          </a:xfrm>
          <a:prstGeom prst="rect">
            <a:avLst/>
          </a:prstGeom>
          <a:solidFill>
            <a:schemeClr val="bg1"/>
          </a:solidFill>
          <a:ln w="25400">
            <a:solidFill>
              <a:srgbClr val="FF0000"/>
            </a:solidFill>
            <a:prstDash val="dashDot"/>
          </a:ln>
        </p:spPr>
        <p:txBody>
          <a:bodyPr wrap="squar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Your DASHBOARD will contain all records tied to your account. </a:t>
            </a:r>
          </a:p>
          <a:p>
            <a:pPr marL="285750" indent="-285750">
              <a:lnSpc>
                <a:spcPct val="1070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Open License Applications (partially Completed applications)</a:t>
            </a:r>
          </a:p>
          <a:p>
            <a:pPr marL="285750" indent="-285750">
              <a:lnSpc>
                <a:spcPct val="1070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Active Licenses</a:t>
            </a:r>
          </a:p>
          <a:p>
            <a:pPr marL="285750" indent="-285750">
              <a:lnSpc>
                <a:spcPct val="1070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Active Permits</a:t>
            </a:r>
          </a:p>
          <a:p>
            <a:pPr marL="285750" indent="-285750">
              <a:lnSpc>
                <a:spcPct val="1070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Licenses for Renewals</a:t>
            </a:r>
          </a:p>
          <a:p>
            <a:pPr marL="285750" indent="-285750">
              <a:lnSpc>
                <a:spcPct val="1070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Active inspections </a:t>
            </a:r>
          </a:p>
        </p:txBody>
      </p:sp>
      <p:sp>
        <p:nvSpPr>
          <p:cNvPr id="9" name="Right Arrow 8"/>
          <p:cNvSpPr/>
          <p:nvPr/>
        </p:nvSpPr>
        <p:spPr>
          <a:xfrm rot="10262891" flipV="1">
            <a:off x="3113817" y="2593848"/>
            <a:ext cx="4544179" cy="338864"/>
          </a:xfrm>
          <a:prstGeom prst="rightArrow">
            <a:avLst>
              <a:gd name="adj1" fmla="val 74263"/>
              <a:gd name="adj2" fmla="val 215610"/>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solidFill>
                  <a:srgbClr val="FF0000"/>
                </a:solidFill>
              </a:rPr>
              <a:t>1</a:t>
            </a:r>
            <a:r>
              <a:rPr lang="en-US" dirty="0">
                <a:solidFill>
                  <a:srgbClr val="FF0000"/>
                </a:solidFill>
              </a:rPr>
              <a:t>.</a:t>
            </a:r>
          </a:p>
        </p:txBody>
      </p:sp>
      <p:sp>
        <p:nvSpPr>
          <p:cNvPr id="7" name="Rectangle 6"/>
          <p:cNvSpPr/>
          <p:nvPr/>
        </p:nvSpPr>
        <p:spPr>
          <a:xfrm>
            <a:off x="189087" y="4815840"/>
            <a:ext cx="2198513" cy="1857368"/>
          </a:xfrm>
          <a:prstGeom prst="rect">
            <a:avLst/>
          </a:prstGeom>
          <a:solidFill>
            <a:schemeClr val="bg1"/>
          </a:solidFill>
          <a:ln w="25400">
            <a:solidFill>
              <a:srgbClr val="FF0000"/>
            </a:solidFill>
            <a:prstDash val="dashDot"/>
          </a:ln>
        </p:spPr>
        <p:txBody>
          <a:bodyPr wrap="square">
            <a:spAutoFit/>
          </a:bodyPr>
          <a:lstStyle/>
          <a:p>
            <a:pPr>
              <a:lnSpc>
                <a:spcPct val="107000"/>
              </a:lnSpc>
              <a:spcAft>
                <a:spcPts val="800"/>
              </a:spcAft>
            </a:pPr>
            <a:r>
              <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Click</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 the Land Record Hyperlink </a:t>
            </a:r>
            <a:r>
              <a:rPr lang="en-US" dirty="0">
                <a:latin typeface="Calibri" panose="020F0502020204030204" pitchFamily="34" charset="0"/>
                <a:ea typeface="Calibri" panose="020F0502020204030204" pitchFamily="34" charset="0"/>
                <a:cs typeface="Times New Roman" panose="02020603050405020304" pitchFamily="18" charset="0"/>
              </a:rPr>
              <a:t>to review this records Land Related information. Click file tabs on the next screen.  </a:t>
            </a:r>
          </a:p>
        </p:txBody>
      </p:sp>
      <p:sp>
        <p:nvSpPr>
          <p:cNvPr id="8" name="Right Arrow 7"/>
          <p:cNvSpPr/>
          <p:nvPr/>
        </p:nvSpPr>
        <p:spPr>
          <a:xfrm rot="5400000" flipH="1" flipV="1">
            <a:off x="1810162" y="4297604"/>
            <a:ext cx="816012" cy="338864"/>
          </a:xfrm>
          <a:prstGeom prst="rightArrow">
            <a:avLst>
              <a:gd name="adj1" fmla="val 74263"/>
              <a:gd name="adj2" fmla="val 116668"/>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solidFill>
                  <a:srgbClr val="FF0000"/>
                </a:solidFill>
              </a:rPr>
              <a:t>2</a:t>
            </a:r>
            <a:r>
              <a:rPr lang="en-US" dirty="0">
                <a:solidFill>
                  <a:srgbClr val="FF0000"/>
                </a:solidFill>
              </a:rPr>
              <a:t>.</a:t>
            </a:r>
          </a:p>
        </p:txBody>
      </p:sp>
      <p:sp>
        <p:nvSpPr>
          <p:cNvPr id="10" name="Right Arrow 9"/>
          <p:cNvSpPr/>
          <p:nvPr/>
        </p:nvSpPr>
        <p:spPr>
          <a:xfrm rot="9209971" flipH="1" flipV="1">
            <a:off x="2151559" y="5754748"/>
            <a:ext cx="2620427" cy="338864"/>
          </a:xfrm>
          <a:prstGeom prst="rightArrow">
            <a:avLst>
              <a:gd name="adj1" fmla="val 74263"/>
              <a:gd name="adj2" fmla="val 116668"/>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solidFill>
                  <a:srgbClr val="FF0000"/>
                </a:solidFill>
              </a:rPr>
              <a:t>3</a:t>
            </a:r>
            <a:r>
              <a:rPr lang="en-US" dirty="0">
                <a:solidFill>
                  <a:srgbClr val="FF0000"/>
                </a:solidFill>
              </a:rPr>
              <a:t>.</a:t>
            </a:r>
          </a:p>
        </p:txBody>
      </p:sp>
      <p:sp>
        <p:nvSpPr>
          <p:cNvPr id="11" name="Oval 10"/>
          <p:cNvSpPr/>
          <p:nvPr/>
        </p:nvSpPr>
        <p:spPr>
          <a:xfrm>
            <a:off x="1739342" y="3699371"/>
            <a:ext cx="1014018" cy="55766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9397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89087" y="1415147"/>
            <a:ext cx="7467600" cy="3086100"/>
          </a:xfrm>
          <a:prstGeom prst="rect">
            <a:avLst/>
          </a:prstGeom>
        </p:spPr>
      </p:pic>
      <p:sp>
        <p:nvSpPr>
          <p:cNvPr id="3" name="TextBox 2"/>
          <p:cNvSpPr txBox="1"/>
          <p:nvPr/>
        </p:nvSpPr>
        <p:spPr>
          <a:xfrm>
            <a:off x="1694809" y="0"/>
            <a:ext cx="10133045" cy="1200329"/>
          </a:xfrm>
          <a:prstGeom prst="rect">
            <a:avLst/>
          </a:prstGeom>
          <a:noFill/>
        </p:spPr>
        <p:txBody>
          <a:bodyPr wrap="square" rtlCol="0">
            <a:spAutoFit/>
          </a:bodyPr>
          <a:lstStyle/>
          <a:p>
            <a:pPr algn="ctr"/>
            <a:r>
              <a:rPr lang="en-US" sz="2800" dirty="0">
                <a:solidFill>
                  <a:schemeClr val="bg1"/>
                </a:solidFill>
              </a:rPr>
              <a:t>Aurora - Property License</a:t>
            </a:r>
          </a:p>
          <a:p>
            <a:pPr algn="ctr"/>
            <a:r>
              <a:rPr lang="en-US" sz="4400" b="1" dirty="0">
                <a:solidFill>
                  <a:schemeClr val="accent4">
                    <a:lumMod val="60000"/>
                    <a:lumOff val="40000"/>
                  </a:schemeClr>
                </a:solidFill>
              </a:rPr>
              <a:t>RENEWING License</a:t>
            </a:r>
            <a:endParaRPr lang="en-US" sz="4400" i="1" dirty="0">
              <a:solidFill>
                <a:schemeClr val="bg1"/>
              </a:solidFill>
            </a:endParaRPr>
          </a:p>
        </p:txBody>
      </p:sp>
      <p:sp>
        <p:nvSpPr>
          <p:cNvPr id="2" name="Rectangle 1"/>
          <p:cNvSpPr/>
          <p:nvPr/>
        </p:nvSpPr>
        <p:spPr>
          <a:xfrm>
            <a:off x="7847871" y="1120731"/>
            <a:ext cx="4171167" cy="2552686"/>
          </a:xfrm>
          <a:prstGeom prst="rect">
            <a:avLst/>
          </a:prstGeom>
          <a:solidFill>
            <a:schemeClr val="bg1"/>
          </a:solidFill>
          <a:ln w="25400">
            <a:solidFill>
              <a:srgbClr val="FF0000"/>
            </a:solidFill>
            <a:prstDash val="dashDot"/>
          </a:ln>
        </p:spPr>
        <p:txBody>
          <a:bodyPr wrap="squar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Your DASHBOARD will contain all records tied to your account. </a:t>
            </a:r>
          </a:p>
          <a:p>
            <a:pPr marL="285750" indent="-285750">
              <a:lnSpc>
                <a:spcPct val="107000"/>
              </a:lnSpc>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Open License Applications (partially Completed applications)</a:t>
            </a:r>
          </a:p>
          <a:p>
            <a:pPr marL="285750" indent="-285750">
              <a:lnSpc>
                <a:spcPct val="107000"/>
              </a:lnSpc>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Active Licenses</a:t>
            </a:r>
          </a:p>
          <a:p>
            <a:pPr marL="285750" indent="-285750">
              <a:lnSpc>
                <a:spcPct val="107000"/>
              </a:lnSpc>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Active Permits</a:t>
            </a:r>
          </a:p>
          <a:p>
            <a:pPr marL="285750" indent="-285750">
              <a:lnSpc>
                <a:spcPct val="107000"/>
              </a:lnSpc>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Licenses for Renewals</a:t>
            </a:r>
          </a:p>
          <a:p>
            <a:pPr marL="285750" indent="-285750">
              <a:lnSpc>
                <a:spcPct val="107000"/>
              </a:lnSpc>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Active inspections </a:t>
            </a:r>
          </a:p>
        </p:txBody>
      </p:sp>
      <p:sp>
        <p:nvSpPr>
          <p:cNvPr id="9" name="Right Arrow 8"/>
          <p:cNvSpPr/>
          <p:nvPr/>
        </p:nvSpPr>
        <p:spPr>
          <a:xfrm rot="10262891" flipV="1">
            <a:off x="3111792" y="2567991"/>
            <a:ext cx="4876528" cy="338864"/>
          </a:xfrm>
          <a:prstGeom prst="rightArrow">
            <a:avLst>
              <a:gd name="adj1" fmla="val 74263"/>
              <a:gd name="adj2" fmla="val 215610"/>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solidFill>
                  <a:srgbClr val="FF0000"/>
                </a:solidFill>
              </a:rPr>
              <a:t>1</a:t>
            </a:r>
            <a:r>
              <a:rPr lang="en-US" dirty="0">
                <a:solidFill>
                  <a:srgbClr val="FF0000"/>
                </a:solidFill>
              </a:rPr>
              <a:t>.</a:t>
            </a:r>
          </a:p>
        </p:txBody>
      </p:sp>
      <p:sp>
        <p:nvSpPr>
          <p:cNvPr id="7" name="Rectangle 6"/>
          <p:cNvSpPr/>
          <p:nvPr/>
        </p:nvSpPr>
        <p:spPr>
          <a:xfrm>
            <a:off x="298651" y="4770899"/>
            <a:ext cx="4149233" cy="1638334"/>
          </a:xfrm>
          <a:prstGeom prst="rect">
            <a:avLst/>
          </a:prstGeom>
          <a:solidFill>
            <a:schemeClr val="bg1"/>
          </a:solidFill>
          <a:ln w="25400">
            <a:solidFill>
              <a:srgbClr val="FF0000"/>
            </a:solidFill>
            <a:prstDash val="dashDot"/>
          </a:ln>
        </p:spPr>
        <p:txBody>
          <a:bodyPr wrap="square">
            <a:spAutoFit/>
          </a:bodyPr>
          <a:lstStyle/>
          <a:p>
            <a:pPr>
              <a:lnSpc>
                <a:spcPct val="107000"/>
              </a:lnSpc>
              <a:spcAft>
                <a:spcPts val="800"/>
              </a:spcAft>
            </a:pPr>
            <a:r>
              <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Click</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RENEW SYMBOL </a:t>
            </a:r>
            <a:r>
              <a:rPr lang="en-US" dirty="0">
                <a:latin typeface="Calibri" panose="020F0502020204030204" pitchFamily="34" charset="0"/>
                <a:ea typeface="Calibri" panose="020F0502020204030204" pitchFamily="34" charset="0"/>
                <a:cs typeface="Times New Roman" panose="02020603050405020304" pitchFamily="18" charset="0"/>
              </a:rPr>
              <a:t>to renew,  </a:t>
            </a: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Hit Renew License next screen</a:t>
            </a:r>
            <a:endPar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Right Arrow 7"/>
          <p:cNvSpPr/>
          <p:nvPr/>
        </p:nvSpPr>
        <p:spPr>
          <a:xfrm rot="9095539" flipH="1" flipV="1">
            <a:off x="4142960" y="4365076"/>
            <a:ext cx="2341299" cy="338864"/>
          </a:xfrm>
          <a:prstGeom prst="rightArrow">
            <a:avLst>
              <a:gd name="adj1" fmla="val 74263"/>
              <a:gd name="adj2" fmla="val 116668"/>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solidFill>
                  <a:srgbClr val="FF0000"/>
                </a:solidFill>
              </a:rPr>
              <a:t>2</a:t>
            </a:r>
            <a:r>
              <a:rPr lang="en-US" dirty="0">
                <a:solidFill>
                  <a:srgbClr val="FF0000"/>
                </a:solidFill>
              </a:rPr>
              <a:t>.</a:t>
            </a:r>
          </a:p>
        </p:txBody>
      </p:sp>
      <p:pic>
        <p:nvPicPr>
          <p:cNvPr id="12" name="Picture 11">
            <a:extLst>
              <a:ext uri="{FF2B5EF4-FFF2-40B4-BE49-F238E27FC236}">
                <a16:creationId xmlns:a16="http://schemas.microsoft.com/office/drawing/2014/main" id="{357130B9-74F2-431E-8FD5-CB8C2092B373}"/>
              </a:ext>
            </a:extLst>
          </p:cNvPr>
          <p:cNvPicPr>
            <a:picLocks noChangeAspect="1"/>
          </p:cNvPicPr>
          <p:nvPr/>
        </p:nvPicPr>
        <p:blipFill>
          <a:blip r:embed="rId3"/>
          <a:stretch>
            <a:fillRect/>
          </a:stretch>
        </p:blipFill>
        <p:spPr>
          <a:xfrm>
            <a:off x="6313337" y="3688345"/>
            <a:ext cx="543762" cy="483344"/>
          </a:xfrm>
          <a:prstGeom prst="rect">
            <a:avLst/>
          </a:prstGeom>
        </p:spPr>
      </p:pic>
      <p:sp>
        <p:nvSpPr>
          <p:cNvPr id="11" name="Oval 10"/>
          <p:cNvSpPr/>
          <p:nvPr/>
        </p:nvSpPr>
        <p:spPr>
          <a:xfrm>
            <a:off x="6255018" y="3719782"/>
            <a:ext cx="660400" cy="36806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3DBD9DC-2D03-4D00-98C4-11F3A10E38F4}"/>
              </a:ext>
            </a:extLst>
          </p:cNvPr>
          <p:cNvPicPr>
            <a:picLocks noChangeAspect="1"/>
          </p:cNvPicPr>
          <p:nvPr/>
        </p:nvPicPr>
        <p:blipFill rotWithShape="1">
          <a:blip r:embed="rId4"/>
          <a:srcRect r="11511" b="12819"/>
          <a:stretch/>
        </p:blipFill>
        <p:spPr>
          <a:xfrm>
            <a:off x="7986294" y="3819360"/>
            <a:ext cx="3560823" cy="3008189"/>
          </a:xfrm>
          <a:prstGeom prst="rect">
            <a:avLst/>
          </a:prstGeom>
          <a:ln>
            <a:solidFill>
              <a:srgbClr val="0070C0"/>
            </a:solidFill>
            <a:prstDash val="sysDash"/>
          </a:ln>
        </p:spPr>
      </p:pic>
      <p:sp>
        <p:nvSpPr>
          <p:cNvPr id="10" name="Right Arrow 9"/>
          <p:cNvSpPr/>
          <p:nvPr/>
        </p:nvSpPr>
        <p:spPr>
          <a:xfrm rot="11073792" flipH="1" flipV="1">
            <a:off x="3296885" y="6325151"/>
            <a:ext cx="6462335" cy="247168"/>
          </a:xfrm>
          <a:prstGeom prst="rightArrow">
            <a:avLst>
              <a:gd name="adj1" fmla="val 74263"/>
              <a:gd name="adj2" fmla="val 388653"/>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solidFill>
                  <a:srgbClr val="FF0000"/>
                </a:solidFill>
              </a:rPr>
              <a:t>3</a:t>
            </a:r>
            <a:r>
              <a:rPr lang="en-US" dirty="0">
                <a:solidFill>
                  <a:srgbClr val="FF0000"/>
                </a:solidFill>
              </a:rPr>
              <a:t>.</a:t>
            </a:r>
          </a:p>
        </p:txBody>
      </p:sp>
    </p:spTree>
    <p:extLst>
      <p:ext uri="{BB962C8B-B14F-4D97-AF65-F5344CB8AC3E}">
        <p14:creationId xmlns:p14="http://schemas.microsoft.com/office/powerpoint/2010/main" val="32575444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TM03090430[[fn=Banded]]</Template>
  <TotalTime>2033</TotalTime>
  <Words>913</Words>
  <Application>Microsoft Office PowerPoint</Application>
  <PresentationFormat>Widescreen</PresentationFormat>
  <Paragraphs>151</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City of Aurora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Muhammad, Clayton</dc:creator>
  <cp:lastModifiedBy>Curley, John</cp:lastModifiedBy>
  <cp:revision>153</cp:revision>
  <cp:lastPrinted>2020-11-17T22:05:47Z</cp:lastPrinted>
  <dcterms:created xsi:type="dcterms:W3CDTF">2018-04-03T12:31:32Z</dcterms:created>
  <dcterms:modified xsi:type="dcterms:W3CDTF">2022-07-07T14:31:35Z</dcterms:modified>
</cp:coreProperties>
</file>